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9" r:id="rId3"/>
    <p:sldId id="266" r:id="rId4"/>
    <p:sldId id="270" r:id="rId5"/>
    <p:sldId id="273" r:id="rId6"/>
    <p:sldId id="271" r:id="rId7"/>
    <p:sldId id="274" r:id="rId8"/>
    <p:sldId id="275" r:id="rId9"/>
    <p:sldId id="276" r:id="rId10"/>
    <p:sldId id="267" r:id="rId11"/>
    <p:sldId id="261" r:id="rId12"/>
    <p:sldId id="263" r:id="rId13"/>
    <p:sldId id="262" r:id="rId14"/>
    <p:sldId id="269" r:id="rId15"/>
    <p:sldId id="265" r:id="rId16"/>
    <p:sldId id="258" r:id="rId17"/>
  </p:sldIdLst>
  <p:sldSz cx="12192000" cy="6858000"/>
  <p:notesSz cx="6858000" cy="9144000"/>
  <p:embeddedFontLst>
    <p:embeddedFont>
      <p:font typeface="AntykwaTorunska" panose="020B0604020202020204" charset="0"/>
      <p:regular r:id="rId18"/>
      <p:bold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DFCFB7"/>
    <a:srgbClr val="EDE4D7"/>
    <a:srgbClr val="E3D6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F45850-9D67-DA18-1771-10A3159AB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D624BB9-D357-5F18-A242-BA46C44E6D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A1A1044-F5D8-6FC4-8FD5-C0E7DA8DF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E16A-166D-48B0-9D88-5AD0955A9CF9}" type="datetimeFigureOut">
              <a:rPr lang="pl-PL" smtClean="0"/>
              <a:t>03.11.2022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BD4E832-763E-B7F6-AD70-2C1283BC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70DEAD-6DBA-E8D6-82A7-07F264C20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2E4D-5662-4C86-802E-44D643F003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8512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BAF9BA-EF23-E131-8976-78CD2CDD0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90DD8EB-F1C5-9149-909B-5D630A3A1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711BF08-205E-DDEF-0C0C-E6FB9004C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E16A-166D-48B0-9D88-5AD0955A9CF9}" type="datetimeFigureOut">
              <a:rPr lang="pl-PL" smtClean="0"/>
              <a:t>03.11.2022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5DE04EE-2D38-39CC-C0B6-2AA9D3F1E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7BF35E0-8355-071B-B9B9-69AE02572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2E4D-5662-4C86-802E-44D643F003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6739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DC68EF0-82E0-152D-B65C-32F69DE90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6707CF4-5EEF-66B8-A697-805360893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545E005-42C4-42F1-B15E-A93594FEA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E16A-166D-48B0-9D88-5AD0955A9CF9}" type="datetimeFigureOut">
              <a:rPr lang="pl-PL" smtClean="0"/>
              <a:t>03.11.2022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E439EC4-517D-2978-17B7-15A7C5007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11CFBD8-0299-D079-1679-7EA151C1E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2E4D-5662-4C86-802E-44D643F003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3659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B5A011-C990-B88F-9D8F-715377E07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4AAFDF-98CB-0104-38A7-4EF607BB6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D093221-F474-A26E-48FB-7DB6F048F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E16A-166D-48B0-9D88-5AD0955A9CF9}" type="datetimeFigureOut">
              <a:rPr lang="pl-PL" smtClean="0"/>
              <a:t>03.11.2022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83AA7B0-18BA-9EA0-3684-3E8F6E070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19FC24E-21A2-5F50-2B17-0C821A32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2E4D-5662-4C86-802E-44D643F003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9695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409724-6D33-06A9-FACD-CE0706232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956AB89-ECEA-21F1-3DF9-9B5E70273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6E68411-A2EF-B32F-C724-1EED376E2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E16A-166D-48B0-9D88-5AD0955A9CF9}" type="datetimeFigureOut">
              <a:rPr lang="pl-PL" smtClean="0"/>
              <a:t>03.11.2022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B0F4F47-669B-0A72-FB7B-A1E9D454B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AF3B258-FFC7-D96A-B3D0-CDE9A6079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2E4D-5662-4C86-802E-44D643F003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0867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57F53B-683F-171B-5AC3-CB073FBBE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6341766-326A-FB49-0C33-2DB271BF57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CDFFB05-5630-572D-2EE1-EC5715EA7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77D21D3-9830-BE75-25A7-43A4444F9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E16A-166D-48B0-9D88-5AD0955A9CF9}" type="datetimeFigureOut">
              <a:rPr lang="pl-PL" smtClean="0"/>
              <a:t>03.11.2022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C344FD1-E815-CE14-741A-EAF4E2410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292F7AD-A6E1-1BD7-CC2B-C85A9C7A2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2E4D-5662-4C86-802E-44D643F003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6387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D8542C-0B43-7052-0AA8-2AC0114A5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17665E6-A975-68DB-E237-E0F203D94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2FE0EE1-B8BA-20BD-D18B-177A24447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9A280D0-39D2-9D80-7ACB-8123FE067B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8444CF7-7344-1F05-F4DB-58F51C82EB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4CC749AE-DFFF-FF01-3C25-84E72E17C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E16A-166D-48B0-9D88-5AD0955A9CF9}" type="datetimeFigureOut">
              <a:rPr lang="pl-PL" smtClean="0"/>
              <a:t>03.11.2022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09A3409-01AF-8903-ECD1-E164B237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0011839-5683-5845-F22D-44E08F530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2E4D-5662-4C86-802E-44D643F003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184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C89E67-E734-DD6B-5054-6415C9A37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D742939-A04B-94DF-522E-42B9F2EC1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E16A-166D-48B0-9D88-5AD0955A9CF9}" type="datetimeFigureOut">
              <a:rPr lang="pl-PL" smtClean="0"/>
              <a:t>03.11.2022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B952D8D-01F6-A315-5B0B-DAB8FE668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3766050-E2CA-E4AC-C772-275FB8B8C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2E4D-5662-4C86-802E-44D643F003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3635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FB62154-127A-8A29-EA13-19C0CAA8F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E16A-166D-48B0-9D88-5AD0955A9CF9}" type="datetimeFigureOut">
              <a:rPr lang="pl-PL" smtClean="0"/>
              <a:t>03.11.2022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50FCEE6-8DDA-477A-8E86-B92E8F7D1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29D8D52-2722-276D-1F1C-49956B4B6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2E4D-5662-4C86-802E-44D643F003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3836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8ECA9E-0326-6371-16E7-01E32F7BE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1830B5-C425-B98D-8E5B-341ACCCCB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2762722-6C07-4676-F309-E1DEEE1FF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188B969-79A8-C089-DF57-FF97A2730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E16A-166D-48B0-9D88-5AD0955A9CF9}" type="datetimeFigureOut">
              <a:rPr lang="pl-PL" smtClean="0"/>
              <a:t>03.11.2022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C6FB7CC-E91D-0095-FB2F-33698D82B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E44AF27-7D30-5294-D3CC-87EC9286E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2E4D-5662-4C86-802E-44D643F003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1488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A5E30C-4791-7E10-DDAD-CBFADA72F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2E08EDB-15EC-E79A-0C32-F9E2A327E1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1D2C51-8982-2BD2-3EDC-D61ACF57B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A9DCF74-DC11-46AE-8719-289BEF91D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E16A-166D-48B0-9D88-5AD0955A9CF9}" type="datetimeFigureOut">
              <a:rPr lang="pl-PL" smtClean="0"/>
              <a:t>03.11.2022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FF55590-4589-8812-F24A-F4D8FDB26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900F33C-48FB-438E-6769-A967C6162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2E4D-5662-4C86-802E-44D643F003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2057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3C8BB9F-C427-09BC-A40B-D7C1FAB8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ED1007B-4816-6464-B662-C27A2B2DE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8D1BBD7-CA2D-A30C-2049-C10ABEF439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8E16A-166D-48B0-9D88-5AD0955A9CF9}" type="datetimeFigureOut">
              <a:rPr lang="pl-PL" smtClean="0"/>
              <a:t>03.11.2022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948B2C3-D96C-78E9-E455-634BFC598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CB545AE-46FA-B27F-C5FE-178221E68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22E4D-5662-4C86-802E-44D643F003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463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biuro@szkola-lesna.torun.p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BA6C59E8-7BA7-EF6F-BB6C-990CB657B5D5}"/>
              </a:ext>
            </a:extLst>
          </p:cNvPr>
          <p:cNvSpPr/>
          <p:nvPr/>
        </p:nvSpPr>
        <p:spPr>
          <a:xfrm>
            <a:off x="0" y="1"/>
            <a:ext cx="12192000" cy="5420322"/>
          </a:xfrm>
          <a:prstGeom prst="rect">
            <a:avLst/>
          </a:prstGeom>
          <a:solidFill>
            <a:srgbClr val="EDE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AD512774-00FC-62A6-B7BA-52E60FFBE812}"/>
              </a:ext>
            </a:extLst>
          </p:cNvPr>
          <p:cNvSpPr/>
          <p:nvPr/>
        </p:nvSpPr>
        <p:spPr>
          <a:xfrm>
            <a:off x="0" y="0"/>
            <a:ext cx="4514335" cy="436605"/>
          </a:xfrm>
          <a:prstGeom prst="rect">
            <a:avLst/>
          </a:prstGeom>
          <a:solidFill>
            <a:srgbClr val="DFC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5E9B42F-C8A3-7125-C542-487EDDD97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6"/>
          <a:stretch/>
        </p:blipFill>
        <p:spPr>
          <a:xfrm>
            <a:off x="1717589" y="5420322"/>
            <a:ext cx="8756822" cy="143767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E626072-5255-4D20-B63F-E06557A1C92E}"/>
              </a:ext>
            </a:extLst>
          </p:cNvPr>
          <p:cNvSpPr txBox="1"/>
          <p:nvPr/>
        </p:nvSpPr>
        <p:spPr>
          <a:xfrm>
            <a:off x="1273718" y="2324886"/>
            <a:ext cx="82378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663300"/>
                </a:solidFill>
                <a:latin typeface="AntykwaTorunska" panose="02000503080000020004" pitchFamily="2" charset="0"/>
              </a:rPr>
              <a:t>Pamięć i ocalenie. </a:t>
            </a:r>
          </a:p>
          <a:p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Program edukacji historycznej i kulturowej </a:t>
            </a:r>
          </a:p>
          <a:p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dla dzieci i młodzieży </a:t>
            </a:r>
          </a:p>
          <a:p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województwa kujawsko-pomorskiego.</a:t>
            </a:r>
          </a:p>
        </p:txBody>
      </p:sp>
      <p:pic>
        <p:nvPicPr>
          <p:cNvPr id="13" name="Obraz 12" descr="Obraz zawierający ciemny&#10;&#10;Opis wygenerowany automatycznie">
            <a:extLst>
              <a:ext uri="{FF2B5EF4-FFF2-40B4-BE49-F238E27FC236}">
                <a16:creationId xmlns:a16="http://schemas.microsoft.com/office/drawing/2014/main" id="{4D38D49A-7CA8-9536-AF04-9773AF149D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76" y="432805"/>
            <a:ext cx="4959178" cy="498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46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BCAE005-46CD-FFBE-E245-9FFBFDEE3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06" y="5952650"/>
            <a:ext cx="8065926" cy="90534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D512774-00FC-62A6-B7BA-52E60FFBE812}"/>
              </a:ext>
            </a:extLst>
          </p:cNvPr>
          <p:cNvSpPr/>
          <p:nvPr/>
        </p:nvSpPr>
        <p:spPr>
          <a:xfrm>
            <a:off x="0" y="0"/>
            <a:ext cx="4514335" cy="436605"/>
          </a:xfrm>
          <a:prstGeom prst="rect">
            <a:avLst/>
          </a:prstGeom>
          <a:solidFill>
            <a:srgbClr val="DFC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535B6B8-677D-4489-8443-9B021078C2DE}"/>
              </a:ext>
            </a:extLst>
          </p:cNvPr>
          <p:cNvSpPr txBox="1"/>
          <p:nvPr/>
        </p:nvSpPr>
        <p:spPr>
          <a:xfrm>
            <a:off x="251612" y="595520"/>
            <a:ext cx="7082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rgbClr val="663300"/>
                </a:solidFill>
                <a:latin typeface="AntykwaTorunska" panose="02000503080000020004" pitchFamily="2" charset="0"/>
              </a:rPr>
              <a:t>Co się działo na Pomorzu </a:t>
            </a:r>
          </a:p>
          <a:p>
            <a:pPr algn="ctr"/>
            <a:r>
              <a:rPr lang="pl-PL" sz="3600" dirty="0">
                <a:solidFill>
                  <a:srgbClr val="663300"/>
                </a:solidFill>
                <a:latin typeface="AntykwaTorunska" panose="02000503080000020004" pitchFamily="2" charset="0"/>
              </a:rPr>
              <a:t>w trakcie II Wojny Światowej?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494F5CAD-FFF4-48D0-A1F0-2E137C381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379" y="261426"/>
            <a:ext cx="4984244" cy="5911514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E2F21930-93B8-4748-A707-0A01D36226D0}"/>
              </a:ext>
            </a:extLst>
          </p:cNvPr>
          <p:cNvSpPr txBox="1"/>
          <p:nvPr/>
        </p:nvSpPr>
        <p:spPr>
          <a:xfrm>
            <a:off x="640778" y="2129943"/>
            <a:ext cx="6693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Po rozpoczęciu II Wojny Światowej, </a:t>
            </a:r>
          </a:p>
          <a:p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Niemcy rozpoczęli masowe aresztowania osób związanych z: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administracją Rzeczypospolitej Polskiej – urzędników oraz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nauczycieli,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lekarzy,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prawników,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właścicieli ziemskich.</a:t>
            </a:r>
          </a:p>
        </p:txBody>
      </p:sp>
      <p:pic>
        <p:nvPicPr>
          <p:cNvPr id="12" name="Grafika 11" descr="Strzał w dziesiątkę">
            <a:extLst>
              <a:ext uri="{FF2B5EF4-FFF2-40B4-BE49-F238E27FC236}">
                <a16:creationId xmlns:a16="http://schemas.microsoft.com/office/drawing/2014/main" id="{CA2F14C2-F238-4DBF-85CA-DF128FC069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88279" y="3218870"/>
            <a:ext cx="451859" cy="451859"/>
          </a:xfrm>
          <a:prstGeom prst="rect">
            <a:avLst/>
          </a:prstGeom>
        </p:spPr>
      </p:pic>
      <p:pic>
        <p:nvPicPr>
          <p:cNvPr id="13" name="Grafika 12" descr="Strzał w dziesiątkę">
            <a:extLst>
              <a:ext uri="{FF2B5EF4-FFF2-40B4-BE49-F238E27FC236}">
                <a16:creationId xmlns:a16="http://schemas.microsoft.com/office/drawing/2014/main" id="{07D730AD-254F-49B8-A8DA-283FFE7AA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36947" y="1055505"/>
            <a:ext cx="451859" cy="451859"/>
          </a:xfrm>
          <a:prstGeom prst="rect">
            <a:avLst/>
          </a:prstGeom>
        </p:spPr>
      </p:pic>
      <p:pic>
        <p:nvPicPr>
          <p:cNvPr id="14" name="Grafika 13" descr="Strzał w dziesiątkę">
            <a:extLst>
              <a:ext uri="{FF2B5EF4-FFF2-40B4-BE49-F238E27FC236}">
                <a16:creationId xmlns:a16="http://schemas.microsoft.com/office/drawing/2014/main" id="{FEFED2E2-08D0-4E46-86F6-1959496AC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88806" y="4033383"/>
            <a:ext cx="451859" cy="451859"/>
          </a:xfrm>
          <a:prstGeom prst="rect">
            <a:avLst/>
          </a:prstGeom>
        </p:spPr>
      </p:pic>
      <p:pic>
        <p:nvPicPr>
          <p:cNvPr id="16" name="Grafika 15" descr="Strzał w dziesiątkę">
            <a:extLst>
              <a:ext uri="{FF2B5EF4-FFF2-40B4-BE49-F238E27FC236}">
                <a16:creationId xmlns:a16="http://schemas.microsoft.com/office/drawing/2014/main" id="{0C3457CF-8730-4132-AA81-34573008A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20024" y="2748842"/>
            <a:ext cx="451859" cy="451859"/>
          </a:xfrm>
          <a:prstGeom prst="rect">
            <a:avLst/>
          </a:prstGeom>
        </p:spPr>
      </p:pic>
      <p:pic>
        <p:nvPicPr>
          <p:cNvPr id="17" name="Grafika 16" descr="Strzał w dziesiątkę">
            <a:extLst>
              <a:ext uri="{FF2B5EF4-FFF2-40B4-BE49-F238E27FC236}">
                <a16:creationId xmlns:a16="http://schemas.microsoft.com/office/drawing/2014/main" id="{06FEBA93-1BC0-4C8A-B7B5-17B198F8E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6355" y="4033383"/>
            <a:ext cx="451859" cy="451859"/>
          </a:xfrm>
          <a:prstGeom prst="rect">
            <a:avLst/>
          </a:prstGeom>
        </p:spPr>
      </p:pic>
      <p:pic>
        <p:nvPicPr>
          <p:cNvPr id="18" name="Grafika 17" descr="Strzał w dziesiątkę">
            <a:extLst>
              <a:ext uri="{FF2B5EF4-FFF2-40B4-BE49-F238E27FC236}">
                <a16:creationId xmlns:a16="http://schemas.microsoft.com/office/drawing/2014/main" id="{DDE6DAC1-1479-40FB-8725-219CB14E6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7095" y="3807453"/>
            <a:ext cx="451859" cy="451859"/>
          </a:xfrm>
          <a:prstGeom prst="rect">
            <a:avLst/>
          </a:prstGeom>
        </p:spPr>
      </p:pic>
      <p:pic>
        <p:nvPicPr>
          <p:cNvPr id="19" name="Grafika 18" descr="Strzał w dziesiątkę">
            <a:extLst>
              <a:ext uri="{FF2B5EF4-FFF2-40B4-BE49-F238E27FC236}">
                <a16:creationId xmlns:a16="http://schemas.microsoft.com/office/drawing/2014/main" id="{0B45BEF6-B624-4397-875E-20BBE41C0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62349" y="2114659"/>
            <a:ext cx="451859" cy="45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1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BCAE005-46CD-FFBE-E245-9FFBFDEE3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87" y="5917597"/>
            <a:ext cx="8065926" cy="90534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D512774-00FC-62A6-B7BA-52E60FFBE812}"/>
              </a:ext>
            </a:extLst>
          </p:cNvPr>
          <p:cNvSpPr/>
          <p:nvPr/>
        </p:nvSpPr>
        <p:spPr>
          <a:xfrm>
            <a:off x="0" y="0"/>
            <a:ext cx="4514335" cy="436605"/>
          </a:xfrm>
          <a:prstGeom prst="rect">
            <a:avLst/>
          </a:prstGeom>
          <a:solidFill>
            <a:srgbClr val="DFC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535B6B8-677D-4489-8443-9B021078C2DE}"/>
              </a:ext>
            </a:extLst>
          </p:cNvPr>
          <p:cNvSpPr txBox="1"/>
          <p:nvPr/>
        </p:nvSpPr>
        <p:spPr>
          <a:xfrm>
            <a:off x="104274" y="526060"/>
            <a:ext cx="11983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rgbClr val="663300"/>
                </a:solidFill>
                <a:latin typeface="AntykwaTorunska" panose="02000503080000020004" pitchFamily="2" charset="0"/>
              </a:rPr>
              <a:t>Co się działo w Toruniu w trakcie II Wojny Światowej?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3E4847E-841D-4942-810F-96C8F5772527}"/>
              </a:ext>
            </a:extLst>
          </p:cNvPr>
          <p:cNvSpPr txBox="1"/>
          <p:nvPr/>
        </p:nvSpPr>
        <p:spPr>
          <a:xfrm>
            <a:off x="582533" y="1555492"/>
            <a:ext cx="47391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l-PL" sz="2400" dirty="0">
              <a:solidFill>
                <a:srgbClr val="663300"/>
              </a:solidFill>
              <a:latin typeface="AntykwaTorunska" panose="02000503080000020004" pitchFamily="2" charset="0"/>
            </a:endParaRPr>
          </a:p>
          <a:p>
            <a:pPr algn="just"/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Aresztowane osoby trafiały do Fortów Twierdzy Toruń, gdzie przygotowano więzienia.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FF2BBAA-9B16-455A-8A09-3A0F6659A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05709"/>
            <a:ext cx="5797444" cy="4038886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6A5D78CD-561A-448A-A96B-DFD69EACDF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81" y="2225914"/>
            <a:ext cx="5666072" cy="3543509"/>
          </a:xfrm>
          <a:prstGeom prst="rect">
            <a:avLst/>
          </a:prstGeom>
        </p:spPr>
      </p:pic>
      <p:grpSp>
        <p:nvGrpSpPr>
          <p:cNvPr id="11" name="Grupa 10">
            <a:extLst>
              <a:ext uri="{FF2B5EF4-FFF2-40B4-BE49-F238E27FC236}">
                <a16:creationId xmlns:a16="http://schemas.microsoft.com/office/drawing/2014/main" id="{CC97B6AD-EB39-44BC-AE97-D6285439DC1A}"/>
              </a:ext>
            </a:extLst>
          </p:cNvPr>
          <p:cNvGrpSpPr/>
          <p:nvPr/>
        </p:nvGrpSpPr>
        <p:grpSpPr>
          <a:xfrm>
            <a:off x="1547490" y="3870674"/>
            <a:ext cx="2450007" cy="1273921"/>
            <a:chOff x="1086513" y="2648301"/>
            <a:chExt cx="4184622" cy="1625096"/>
          </a:xfrm>
        </p:grpSpPr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B61D649E-F144-4C56-B3BF-841082F297A7}"/>
                </a:ext>
              </a:extLst>
            </p:cNvPr>
            <p:cNvSpPr/>
            <p:nvPr/>
          </p:nvSpPr>
          <p:spPr>
            <a:xfrm>
              <a:off x="1281628" y="3859351"/>
              <a:ext cx="3927277" cy="414046"/>
            </a:xfrm>
            <a:prstGeom prst="rect">
              <a:avLst/>
            </a:prstGeom>
            <a:solidFill>
              <a:srgbClr val="DFC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9A4F3D62-E465-4302-9DB8-AD46DE53811C}"/>
                </a:ext>
              </a:extLst>
            </p:cNvPr>
            <p:cNvSpPr txBox="1"/>
            <p:nvPr/>
          </p:nvSpPr>
          <p:spPr>
            <a:xfrm>
              <a:off x="1110154" y="2746550"/>
              <a:ext cx="41609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b="1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Tutaj masz link do filmu o historii Fortu VII</a:t>
              </a:r>
            </a:p>
          </p:txBody>
        </p:sp>
        <p:sp>
          <p:nvSpPr>
            <p:cNvPr id="15" name="Objaśnienie ze strzałką w dół 3">
              <a:extLst>
                <a:ext uri="{FF2B5EF4-FFF2-40B4-BE49-F238E27FC236}">
                  <a16:creationId xmlns:a16="http://schemas.microsoft.com/office/drawing/2014/main" id="{FFA2F8FC-F919-4BEB-9E80-59CADB85EEA1}"/>
                </a:ext>
              </a:extLst>
            </p:cNvPr>
            <p:cNvSpPr/>
            <p:nvPr/>
          </p:nvSpPr>
          <p:spPr>
            <a:xfrm>
              <a:off x="1086513" y="2648301"/>
              <a:ext cx="4184622" cy="1200329"/>
            </a:xfrm>
            <a:prstGeom prst="downArrowCallout">
              <a:avLst/>
            </a:prstGeom>
            <a:noFill/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9F246822-00EC-4E7B-A3A2-4B7AA9EFD4F8}"/>
                </a:ext>
              </a:extLst>
            </p:cNvPr>
            <p:cNvSpPr txBox="1"/>
            <p:nvPr/>
          </p:nvSpPr>
          <p:spPr>
            <a:xfrm>
              <a:off x="1584913" y="3894542"/>
              <a:ext cx="32114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b="1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FILM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804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BCAE005-46CD-FFBE-E245-9FFBFDEE3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06" y="5952650"/>
            <a:ext cx="8065926" cy="90534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D512774-00FC-62A6-B7BA-52E60FFBE812}"/>
              </a:ext>
            </a:extLst>
          </p:cNvPr>
          <p:cNvSpPr/>
          <p:nvPr/>
        </p:nvSpPr>
        <p:spPr>
          <a:xfrm>
            <a:off x="0" y="0"/>
            <a:ext cx="4514335" cy="436605"/>
          </a:xfrm>
          <a:prstGeom prst="rect">
            <a:avLst/>
          </a:prstGeom>
          <a:solidFill>
            <a:srgbClr val="DFC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535B6B8-677D-4489-8443-9B021078C2DE}"/>
              </a:ext>
            </a:extLst>
          </p:cNvPr>
          <p:cNvSpPr txBox="1"/>
          <p:nvPr/>
        </p:nvSpPr>
        <p:spPr>
          <a:xfrm>
            <a:off x="32084" y="526060"/>
            <a:ext cx="1199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rgbClr val="663300"/>
                </a:solidFill>
                <a:latin typeface="AntykwaTorunska" panose="02000503080000020004" pitchFamily="2" charset="0"/>
              </a:rPr>
              <a:t>W jaki sposób upamiętniamy poległych Polaków?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2F21930-93B8-4748-A707-0A01D36226D0}"/>
              </a:ext>
            </a:extLst>
          </p:cNvPr>
          <p:cNvSpPr txBox="1"/>
          <p:nvPr/>
        </p:nvSpPr>
        <p:spPr>
          <a:xfrm>
            <a:off x="393030" y="1175928"/>
            <a:ext cx="1127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Po II Wojnie Światowej w miejscach, gdzie zamordowano Polaków utworzono </a:t>
            </a:r>
            <a:r>
              <a:rPr lang="pl-PL" sz="2400" b="1" dirty="0">
                <a:solidFill>
                  <a:srgbClr val="663300"/>
                </a:solidFill>
                <a:latin typeface="AntykwaTorunska" panose="02000503080000020004" pitchFamily="2" charset="0"/>
              </a:rPr>
              <a:t>Miejsca Pamięci Narodowej </a:t>
            </a:r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oraz ustawiono pomniki i tablice informujące o zbrodniach  </a:t>
            </a:r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03CD014F-A3D8-4322-923B-A974E78B08CC}"/>
              </a:ext>
            </a:extLst>
          </p:cNvPr>
          <p:cNvGrpSpPr/>
          <p:nvPr/>
        </p:nvGrpSpPr>
        <p:grpSpPr>
          <a:xfrm>
            <a:off x="4339236" y="2606998"/>
            <a:ext cx="3772281" cy="3345652"/>
            <a:chOff x="1493929" y="2362686"/>
            <a:chExt cx="3772281" cy="3345652"/>
          </a:xfrm>
        </p:grpSpPr>
        <p:pic>
          <p:nvPicPr>
            <p:cNvPr id="17" name="Obraz 16">
              <a:extLst>
                <a:ext uri="{FF2B5EF4-FFF2-40B4-BE49-F238E27FC236}">
                  <a16:creationId xmlns:a16="http://schemas.microsoft.com/office/drawing/2014/main" id="{6F28447E-D087-44A3-83DB-A341342D9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929" y="2362686"/>
              <a:ext cx="3772281" cy="2829211"/>
            </a:xfrm>
            <a:prstGeom prst="rect">
              <a:avLst/>
            </a:prstGeom>
          </p:spPr>
        </p:pic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AF4008FD-25A3-4967-BA8E-D3D3103EF468}"/>
                </a:ext>
              </a:extLst>
            </p:cNvPr>
            <p:cNvSpPr txBox="1"/>
            <p:nvPr/>
          </p:nvSpPr>
          <p:spPr>
            <a:xfrm>
              <a:off x="1493929" y="5062007"/>
              <a:ext cx="377228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Pomnik pomordowanych </a:t>
              </a:r>
            </a:p>
            <a:p>
              <a:pPr algn="ctr"/>
              <a:r>
                <a:rPr lang="pl-PL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Żydówek w </a:t>
              </a:r>
              <a:r>
                <a:rPr lang="pl-PL" dirty="0" err="1">
                  <a:solidFill>
                    <a:srgbClr val="663300"/>
                  </a:solidFill>
                  <a:latin typeface="AntykwaTorunska" panose="02000503080000020004" pitchFamily="2" charset="0"/>
                </a:rPr>
                <a:t>Chorabiu</a:t>
              </a:r>
              <a:r>
                <a:rPr lang="pl-PL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 </a:t>
              </a:r>
            </a:p>
          </p:txBody>
        </p:sp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17979936-622D-44DE-B585-1AC4C882156F}"/>
              </a:ext>
            </a:extLst>
          </p:cNvPr>
          <p:cNvGrpSpPr/>
          <p:nvPr/>
        </p:nvGrpSpPr>
        <p:grpSpPr>
          <a:xfrm>
            <a:off x="8158727" y="2132129"/>
            <a:ext cx="3872849" cy="3204670"/>
            <a:chOff x="8156536" y="2362686"/>
            <a:chExt cx="3772281" cy="3034234"/>
          </a:xfrm>
        </p:grpSpPr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7024C2CF-D194-4531-A3BD-86617DB15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495" y="2362686"/>
              <a:ext cx="3304674" cy="2478506"/>
            </a:xfrm>
            <a:prstGeom prst="rect">
              <a:avLst/>
            </a:prstGeom>
          </p:spPr>
        </p:pic>
        <p:sp>
          <p:nvSpPr>
            <p:cNvPr id="21" name="pole tekstowe 20">
              <a:extLst>
                <a:ext uri="{FF2B5EF4-FFF2-40B4-BE49-F238E27FC236}">
                  <a16:creationId xmlns:a16="http://schemas.microsoft.com/office/drawing/2014/main" id="{EF4465B5-2DB4-4611-ADE1-1FC5E84265A5}"/>
                </a:ext>
              </a:extLst>
            </p:cNvPr>
            <p:cNvSpPr txBox="1"/>
            <p:nvPr/>
          </p:nvSpPr>
          <p:spPr>
            <a:xfrm>
              <a:off x="8156536" y="4750589"/>
              <a:ext cx="377228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Pomnik pomordowanych </a:t>
              </a:r>
            </a:p>
            <a:p>
              <a:pPr algn="ctr"/>
              <a:r>
                <a:rPr lang="pl-PL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harcerzy w Olku </a:t>
              </a:r>
            </a:p>
          </p:txBody>
        </p:sp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47A9EC6E-2B61-4B3E-A820-1B2785162917}"/>
              </a:ext>
            </a:extLst>
          </p:cNvPr>
          <p:cNvGrpSpPr/>
          <p:nvPr/>
        </p:nvGrpSpPr>
        <p:grpSpPr>
          <a:xfrm>
            <a:off x="223031" y="2309525"/>
            <a:ext cx="4027942" cy="3319959"/>
            <a:chOff x="2068058" y="2478505"/>
            <a:chExt cx="4027942" cy="3319959"/>
          </a:xfrm>
        </p:grpSpPr>
        <p:sp>
          <p:nvSpPr>
            <p:cNvPr id="22" name="pole tekstowe 21">
              <a:extLst>
                <a:ext uri="{FF2B5EF4-FFF2-40B4-BE49-F238E27FC236}">
                  <a16:creationId xmlns:a16="http://schemas.microsoft.com/office/drawing/2014/main" id="{A135DF4A-40BA-46C4-A078-8D0D9A1F7267}"/>
                </a:ext>
              </a:extLst>
            </p:cNvPr>
            <p:cNvSpPr txBox="1"/>
            <p:nvPr/>
          </p:nvSpPr>
          <p:spPr>
            <a:xfrm>
              <a:off x="2323719" y="4875134"/>
              <a:ext cx="3772281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Pomnik pomordowanych </a:t>
              </a:r>
            </a:p>
            <a:p>
              <a:pPr algn="ctr"/>
              <a:r>
                <a:rPr lang="pl-PL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podczas Zbrodni Pomorskiej w Toruniu </a:t>
              </a:r>
            </a:p>
          </p:txBody>
        </p:sp>
        <p:pic>
          <p:nvPicPr>
            <p:cNvPr id="23" name="Obraz 22">
              <a:extLst>
                <a:ext uri="{FF2B5EF4-FFF2-40B4-BE49-F238E27FC236}">
                  <a16:creationId xmlns:a16="http://schemas.microsoft.com/office/drawing/2014/main" id="{2418B065-9B5F-46A6-8111-2098EFBC2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68058" y="2478505"/>
              <a:ext cx="3930431" cy="2362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199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BCAE005-46CD-FFBE-E245-9FFBFDEE3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06" y="5952650"/>
            <a:ext cx="8065926" cy="90534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D512774-00FC-62A6-B7BA-52E60FFBE812}"/>
              </a:ext>
            </a:extLst>
          </p:cNvPr>
          <p:cNvSpPr/>
          <p:nvPr/>
        </p:nvSpPr>
        <p:spPr>
          <a:xfrm>
            <a:off x="0" y="0"/>
            <a:ext cx="4514335" cy="436605"/>
          </a:xfrm>
          <a:prstGeom prst="rect">
            <a:avLst/>
          </a:prstGeom>
          <a:solidFill>
            <a:srgbClr val="DFC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535B6B8-677D-4489-8443-9B021078C2DE}"/>
              </a:ext>
            </a:extLst>
          </p:cNvPr>
          <p:cNvSpPr txBox="1"/>
          <p:nvPr/>
        </p:nvSpPr>
        <p:spPr>
          <a:xfrm>
            <a:off x="136356" y="526060"/>
            <a:ext cx="12055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rgbClr val="663300"/>
                </a:solidFill>
                <a:latin typeface="AntykwaTorunska" panose="02000503080000020004" pitchFamily="2" charset="0"/>
              </a:rPr>
              <a:t>W jaki sposób upamiętniamy poległych Polaków?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2F21930-93B8-4748-A707-0A01D36226D0}"/>
              </a:ext>
            </a:extLst>
          </p:cNvPr>
          <p:cNvSpPr txBox="1"/>
          <p:nvPr/>
        </p:nvSpPr>
        <p:spPr>
          <a:xfrm>
            <a:off x="136357" y="1261846"/>
            <a:ext cx="5614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Jednym z Miejsc Pamięci Narodowej upamiętniających </a:t>
            </a:r>
          </a:p>
          <a:p>
            <a:pPr algn="ctr"/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pomordowanych jest Barbarka.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07407182-7EF8-4263-A296-4F33B71B2E0B}"/>
              </a:ext>
            </a:extLst>
          </p:cNvPr>
          <p:cNvGrpSpPr/>
          <p:nvPr/>
        </p:nvGrpSpPr>
        <p:grpSpPr>
          <a:xfrm>
            <a:off x="5630780" y="1422178"/>
            <a:ext cx="6365774" cy="4454824"/>
            <a:chOff x="5630780" y="1422178"/>
            <a:chExt cx="6365774" cy="4454824"/>
          </a:xfrm>
        </p:grpSpPr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4E8CF794-65F2-490C-934A-A142553C7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0432" y="1422178"/>
              <a:ext cx="5977038" cy="3984692"/>
            </a:xfrm>
            <a:prstGeom prst="rect">
              <a:avLst/>
            </a:prstGeom>
          </p:spPr>
        </p:pic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BAFB2C74-E9FB-4B4E-B333-8CE6C2BF8975}"/>
                </a:ext>
              </a:extLst>
            </p:cNvPr>
            <p:cNvSpPr txBox="1"/>
            <p:nvPr/>
          </p:nvSpPr>
          <p:spPr>
            <a:xfrm>
              <a:off x="5630780" y="5507670"/>
              <a:ext cx="63657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l-PL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Pomnik rzeźbiarza Mariana Molendy ustawiono w 2009 r.   </a:t>
              </a:r>
            </a:p>
          </p:txBody>
        </p:sp>
      </p:grpSp>
      <p:pic>
        <p:nvPicPr>
          <p:cNvPr id="13" name="Obraz 12">
            <a:extLst>
              <a:ext uri="{FF2B5EF4-FFF2-40B4-BE49-F238E27FC236}">
                <a16:creationId xmlns:a16="http://schemas.microsoft.com/office/drawing/2014/main" id="{59AC34ED-ABC5-4CC6-B2D5-9686EA2A90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20" y="2701546"/>
            <a:ext cx="4341469" cy="3256102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974B7680-7ED6-40C2-A882-B7B45102B7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30" y="2739866"/>
            <a:ext cx="4563928" cy="3137136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DBACBB58-EA68-4865-98E1-42FF1E9E19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30" y="2684353"/>
            <a:ext cx="4563928" cy="342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0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BCAE005-46CD-FFBE-E245-9FFBFDEE3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35" y="5907335"/>
            <a:ext cx="8065926" cy="90534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D512774-00FC-62A6-B7BA-52E60FFBE812}"/>
              </a:ext>
            </a:extLst>
          </p:cNvPr>
          <p:cNvSpPr/>
          <p:nvPr/>
        </p:nvSpPr>
        <p:spPr>
          <a:xfrm>
            <a:off x="0" y="0"/>
            <a:ext cx="4514335" cy="436605"/>
          </a:xfrm>
          <a:prstGeom prst="rect">
            <a:avLst/>
          </a:prstGeom>
          <a:solidFill>
            <a:srgbClr val="DFC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535B6B8-677D-4489-8443-9B021078C2DE}"/>
              </a:ext>
            </a:extLst>
          </p:cNvPr>
          <p:cNvSpPr txBox="1"/>
          <p:nvPr/>
        </p:nvSpPr>
        <p:spPr>
          <a:xfrm>
            <a:off x="136356" y="526060"/>
            <a:ext cx="12055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rgbClr val="663300"/>
                </a:solidFill>
                <a:latin typeface="AntykwaTorunska" panose="02000503080000020004" pitchFamily="2" charset="0"/>
              </a:rPr>
              <a:t>Jak się zachowujemy na Miejscu Pamięci Narodowej?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F5CD8A7-EE27-46E1-A6A9-191CA0754F0E}"/>
              </a:ext>
            </a:extLst>
          </p:cNvPr>
          <p:cNvSpPr txBox="1"/>
          <p:nvPr/>
        </p:nvSpPr>
        <p:spPr>
          <a:xfrm>
            <a:off x="64167" y="1323175"/>
            <a:ext cx="6335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663300"/>
                </a:solidFill>
                <a:latin typeface="AntykwaTorunska" panose="02000503080000020004" pitchFamily="2" charset="0"/>
              </a:rPr>
              <a:t>Czy wiesz, jak się powinniśmy zachowywać się na Miejscu Pamięci Narodowej?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07F3B77-CD0C-48CC-B44C-979DD2CB3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35" y="2763937"/>
            <a:ext cx="4730157" cy="314112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EA4465B-CE6C-4C33-9FFA-97C0E5B23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492" y="1215566"/>
            <a:ext cx="4930273" cy="3697705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4AB7DF06-9D92-49C8-BE43-352733A80FF4}"/>
              </a:ext>
            </a:extLst>
          </p:cNvPr>
          <p:cNvGrpSpPr/>
          <p:nvPr/>
        </p:nvGrpSpPr>
        <p:grpSpPr>
          <a:xfrm>
            <a:off x="8957577" y="5107891"/>
            <a:ext cx="2807075" cy="1481503"/>
            <a:chOff x="316505" y="4804531"/>
            <a:chExt cx="2807075" cy="1481503"/>
          </a:xfrm>
        </p:grpSpPr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9E2B1998-9651-4B7A-9900-A4AA6E784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3513" y="4804531"/>
              <a:ext cx="2673061" cy="946148"/>
            </a:xfrm>
            <a:prstGeom prst="rect">
              <a:avLst/>
            </a:prstGeom>
          </p:spPr>
        </p:pic>
        <p:pic>
          <p:nvPicPr>
            <p:cNvPr id="11" name="Obraz 10">
              <a:extLst>
                <a:ext uri="{FF2B5EF4-FFF2-40B4-BE49-F238E27FC236}">
                  <a16:creationId xmlns:a16="http://schemas.microsoft.com/office/drawing/2014/main" id="{9B21D331-272A-4ED7-A4DC-D09DC7D74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6505" y="5750679"/>
              <a:ext cx="2807075" cy="403942"/>
            </a:xfrm>
            <a:prstGeom prst="rect">
              <a:avLst/>
            </a:prstGeom>
          </p:spPr>
        </p:pic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E612E87D-239C-4F1D-A0F8-0E0F821AF537}"/>
                </a:ext>
              </a:extLst>
            </p:cNvPr>
            <p:cNvSpPr txBox="1"/>
            <p:nvPr/>
          </p:nvSpPr>
          <p:spPr>
            <a:xfrm>
              <a:off x="417412" y="4847706"/>
              <a:ext cx="263916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b="1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Tutaj masz link do filmu o wydarzeniach na Barbarce</a:t>
              </a:r>
            </a:p>
            <a:p>
              <a:pPr algn="ctr"/>
              <a:endParaRPr lang="pl-PL" sz="1400" dirty="0">
                <a:solidFill>
                  <a:srgbClr val="663300"/>
                </a:solidFill>
                <a:latin typeface="AntykwaTorunska" panose="02000503080000020004" pitchFamily="2" charset="0"/>
              </a:endParaRPr>
            </a:p>
          </p:txBody>
        </p:sp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B0EB6577-26D4-4AC6-B466-6C7D78B41DA8}"/>
                </a:ext>
              </a:extLst>
            </p:cNvPr>
            <p:cNvSpPr txBox="1"/>
            <p:nvPr/>
          </p:nvSpPr>
          <p:spPr>
            <a:xfrm>
              <a:off x="417412" y="5762814"/>
              <a:ext cx="2639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b="1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film o MPN Barbarka</a:t>
              </a:r>
            </a:p>
            <a:p>
              <a:pPr algn="ctr"/>
              <a:endParaRPr lang="pl-PL" sz="1400" dirty="0">
                <a:solidFill>
                  <a:srgbClr val="663300"/>
                </a:solidFill>
                <a:latin typeface="AntykwaTorunska" panose="0200050308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591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BCAE005-46CD-FFBE-E245-9FFBFDEE3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06" y="5952650"/>
            <a:ext cx="8065926" cy="90534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D512774-00FC-62A6-B7BA-52E60FFBE812}"/>
              </a:ext>
            </a:extLst>
          </p:cNvPr>
          <p:cNvSpPr/>
          <p:nvPr/>
        </p:nvSpPr>
        <p:spPr>
          <a:xfrm>
            <a:off x="0" y="0"/>
            <a:ext cx="4514335" cy="436605"/>
          </a:xfrm>
          <a:prstGeom prst="rect">
            <a:avLst/>
          </a:prstGeom>
          <a:solidFill>
            <a:srgbClr val="DFC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7430DA40-9CCE-724F-A2CF-EC29C66D2B44}"/>
              </a:ext>
            </a:extLst>
          </p:cNvPr>
          <p:cNvSpPr/>
          <p:nvPr/>
        </p:nvSpPr>
        <p:spPr>
          <a:xfrm>
            <a:off x="4610160" y="4497347"/>
            <a:ext cx="4347410" cy="436605"/>
          </a:xfrm>
          <a:prstGeom prst="rect">
            <a:avLst/>
          </a:prstGeom>
          <a:solidFill>
            <a:srgbClr val="DFC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535B6B8-677D-4489-8443-9B021078C2DE}"/>
              </a:ext>
            </a:extLst>
          </p:cNvPr>
          <p:cNvSpPr txBox="1"/>
          <p:nvPr/>
        </p:nvSpPr>
        <p:spPr>
          <a:xfrm>
            <a:off x="308301" y="606662"/>
            <a:ext cx="114722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rgbClr val="663300"/>
                </a:solidFill>
                <a:latin typeface="AntykwaTorunska" panose="02000503080000020004" pitchFamily="2" charset="0"/>
              </a:rPr>
              <a:t>Więcej informacji dotyczących Zbrodni Pomorskiej na stronie </a:t>
            </a:r>
          </a:p>
          <a:p>
            <a:pPr algn="ctr"/>
            <a:r>
              <a:rPr lang="pl-PL" sz="3600" b="1" dirty="0">
                <a:solidFill>
                  <a:srgbClr val="663300"/>
                </a:solidFill>
                <a:latin typeface="AntykwaTorunska" panose="02000503080000020004" pitchFamily="2" charset="0"/>
              </a:rPr>
              <a:t>www.barbarkahistoria.pl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2F21930-93B8-4748-A707-0A01D36226D0}"/>
              </a:ext>
            </a:extLst>
          </p:cNvPr>
          <p:cNvSpPr txBox="1"/>
          <p:nvPr/>
        </p:nvSpPr>
        <p:spPr>
          <a:xfrm>
            <a:off x="4796589" y="3144753"/>
            <a:ext cx="41609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rgbClr val="663300"/>
                </a:solidFill>
                <a:latin typeface="AntykwaTorunska" panose="02000503080000020004" pitchFamily="2" charset="0"/>
              </a:rPr>
              <a:t>Tutaj masz link do przykładowych kart pracy</a:t>
            </a:r>
          </a:p>
          <a:p>
            <a:pPr algn="ctr"/>
            <a:r>
              <a:rPr lang="pl-PL" sz="1400" dirty="0">
                <a:solidFill>
                  <a:srgbClr val="663300"/>
                </a:solidFill>
                <a:latin typeface="AntykwaTorunska" panose="02000503080000020004" pitchFamily="2" charset="0"/>
              </a:rPr>
              <a:t>(Najedź kursorem myszki na link, kliknij i pobierz)</a:t>
            </a:r>
          </a:p>
        </p:txBody>
      </p:sp>
      <p:sp>
        <p:nvSpPr>
          <p:cNvPr id="11" name="Objaśnienie ze strzałką w dół 3">
            <a:extLst>
              <a:ext uri="{FF2B5EF4-FFF2-40B4-BE49-F238E27FC236}">
                <a16:creationId xmlns:a16="http://schemas.microsoft.com/office/drawing/2014/main" id="{6FBFBD8C-B21E-4F09-9505-333AE7FB35B9}"/>
              </a:ext>
            </a:extLst>
          </p:cNvPr>
          <p:cNvSpPr/>
          <p:nvPr/>
        </p:nvSpPr>
        <p:spPr>
          <a:xfrm>
            <a:off x="4732421" y="2991511"/>
            <a:ext cx="4225149" cy="1483344"/>
          </a:xfrm>
          <a:prstGeom prst="downArrowCallout">
            <a:avLst/>
          </a:pr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371D68F-A7CE-478B-A45B-CAD611CC6C16}"/>
              </a:ext>
            </a:extLst>
          </p:cNvPr>
          <p:cNvSpPr txBox="1"/>
          <p:nvPr/>
        </p:nvSpPr>
        <p:spPr>
          <a:xfrm>
            <a:off x="5178135" y="4522538"/>
            <a:ext cx="3211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rgbClr val="663300"/>
                </a:solidFill>
                <a:latin typeface="AntykwaTorunska" panose="02000503080000020004" pitchFamily="2" charset="0"/>
              </a:rPr>
              <a:t>karty pracy</a:t>
            </a:r>
          </a:p>
        </p:txBody>
      </p:sp>
      <p:pic>
        <p:nvPicPr>
          <p:cNvPr id="13" name="Obraz 12" descr="Obraz zawierający ciemny&#10;&#10;Opis wygenerowany automatycznie">
            <a:extLst>
              <a:ext uri="{FF2B5EF4-FFF2-40B4-BE49-F238E27FC236}">
                <a16:creationId xmlns:a16="http://schemas.microsoft.com/office/drawing/2014/main" id="{8D9E4123-D5A1-4CAD-90AC-DF7428BE75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94" y="2125579"/>
            <a:ext cx="3860206" cy="388226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A8F4AAB-AC1D-4AC3-BC19-AD4AA97BA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01" y="1395663"/>
            <a:ext cx="3102231" cy="437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71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BCAE005-46CD-FFBE-E245-9FFBFDEE3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06" y="5952650"/>
            <a:ext cx="8065926" cy="90534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D512774-00FC-62A6-B7BA-52E60FFBE812}"/>
              </a:ext>
            </a:extLst>
          </p:cNvPr>
          <p:cNvSpPr/>
          <p:nvPr/>
        </p:nvSpPr>
        <p:spPr>
          <a:xfrm>
            <a:off x="0" y="0"/>
            <a:ext cx="4514335" cy="436605"/>
          </a:xfrm>
          <a:prstGeom prst="rect">
            <a:avLst/>
          </a:prstGeom>
          <a:solidFill>
            <a:srgbClr val="DFC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F11EBE2-205D-4C7E-9C5B-2469F4A93921}"/>
              </a:ext>
            </a:extLst>
          </p:cNvPr>
          <p:cNvSpPr txBox="1"/>
          <p:nvPr/>
        </p:nvSpPr>
        <p:spPr>
          <a:xfrm>
            <a:off x="104274" y="735249"/>
            <a:ext cx="742749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rgbClr val="663300"/>
                </a:solidFill>
                <a:latin typeface="AntykwaTorunska" panose="02000503080000020004" pitchFamily="2" charset="0"/>
              </a:rPr>
              <a:t>Dziękujemy, że skorzystałaś/eś z naszych materiałów aby zdobywać i poszerzać wiedzę historyczną. </a:t>
            </a:r>
          </a:p>
          <a:p>
            <a:pPr algn="ctr"/>
            <a:endParaRPr lang="pl-PL" sz="2800" dirty="0">
              <a:solidFill>
                <a:srgbClr val="663300"/>
              </a:solidFill>
              <a:latin typeface="AntykwaTorunska" panose="02000503080000020004" pitchFamily="2" charset="0"/>
            </a:endParaRPr>
          </a:p>
          <a:p>
            <a:pPr algn="ctr"/>
            <a:r>
              <a:rPr lang="pl-PL" sz="2800" dirty="0">
                <a:solidFill>
                  <a:srgbClr val="663300"/>
                </a:solidFill>
                <a:latin typeface="AntykwaTorunska" panose="02000503080000020004" pitchFamily="2" charset="0"/>
              </a:rPr>
              <a:t>Jeśli chciałbyś zadać nam pytanie dotyczące tego tematu skontaktuj się z nami.  </a:t>
            </a:r>
            <a:endParaRPr lang="pl-PL" sz="2800" b="1" dirty="0">
              <a:solidFill>
                <a:srgbClr val="663300"/>
              </a:solidFill>
              <a:latin typeface="AntykwaTorunska" panose="02000503080000020004" pitchFamily="2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C397925-1DC5-4547-99E7-69502E678C35}"/>
              </a:ext>
            </a:extLst>
          </p:cNvPr>
          <p:cNvSpPr txBox="1"/>
          <p:nvPr/>
        </p:nvSpPr>
        <p:spPr>
          <a:xfrm>
            <a:off x="-344905" y="4142436"/>
            <a:ext cx="8502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rgbClr val="663300"/>
                </a:solidFill>
                <a:latin typeface="AntykwaTorunska" panose="02000503080000020004" pitchFamily="2" charset="0"/>
              </a:rPr>
              <a:t>Stowarzyszenie „</a:t>
            </a:r>
            <a:r>
              <a:rPr lang="pl-PL" sz="2000" b="1" dirty="0" err="1">
                <a:solidFill>
                  <a:srgbClr val="663300"/>
                </a:solidFill>
                <a:latin typeface="AntykwaTorunska" panose="02000503080000020004" pitchFamily="2" charset="0"/>
              </a:rPr>
              <a:t>Tilia</a:t>
            </a:r>
            <a:r>
              <a:rPr lang="pl-PL" sz="2000" b="1" dirty="0">
                <a:solidFill>
                  <a:srgbClr val="663300"/>
                </a:solidFill>
                <a:latin typeface="AntykwaTorunska" panose="02000503080000020004" pitchFamily="2" charset="0"/>
              </a:rPr>
              <a:t>”, Szkoła Leśna na Barbarce</a:t>
            </a:r>
          </a:p>
          <a:p>
            <a:pPr algn="ctr"/>
            <a:r>
              <a:rPr lang="pl-PL" sz="2000" b="1" dirty="0">
                <a:solidFill>
                  <a:srgbClr val="663300"/>
                </a:solidFill>
                <a:latin typeface="AntykwaTorunska" panose="02000503080000020004" pitchFamily="2" charset="0"/>
              </a:rPr>
              <a:t>Ul. Przysiecka 13, 87-100 Toruń</a:t>
            </a:r>
          </a:p>
          <a:p>
            <a:pPr algn="ctr"/>
            <a:r>
              <a:rPr lang="pl-PL" sz="2000" b="1" dirty="0">
                <a:solidFill>
                  <a:srgbClr val="663300"/>
                </a:solidFill>
                <a:latin typeface="AntykwaTorunska" panose="0200050308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biuro@szkola-lesna.torun.pl</a:t>
            </a:r>
            <a:r>
              <a:rPr lang="pl-PL" sz="2000" b="1" dirty="0">
                <a:solidFill>
                  <a:srgbClr val="663300"/>
                </a:solidFill>
                <a:latin typeface="AntykwaTorunska" panose="02000503080000020004" pitchFamily="2" charset="0"/>
              </a:rPr>
              <a:t>, 56 657 60 85</a:t>
            </a:r>
          </a:p>
        </p:txBody>
      </p:sp>
      <p:pic>
        <p:nvPicPr>
          <p:cNvPr id="11" name="Obraz 10" descr="Obraz zawierający ciemny&#10;&#10;Opis wygenerowany automatycznie">
            <a:extLst>
              <a:ext uri="{FF2B5EF4-FFF2-40B4-BE49-F238E27FC236}">
                <a16:creationId xmlns:a16="http://schemas.microsoft.com/office/drawing/2014/main" id="{5D665450-A51B-417E-B4B9-A8757975603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075" y="753979"/>
            <a:ext cx="5297925" cy="532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3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BA6C59E8-7BA7-EF6F-BB6C-990CB657B5D5}"/>
              </a:ext>
            </a:extLst>
          </p:cNvPr>
          <p:cNvSpPr/>
          <p:nvPr/>
        </p:nvSpPr>
        <p:spPr>
          <a:xfrm>
            <a:off x="0" y="0"/>
            <a:ext cx="12192000" cy="5420322"/>
          </a:xfrm>
          <a:prstGeom prst="rect">
            <a:avLst/>
          </a:prstGeom>
          <a:solidFill>
            <a:srgbClr val="EDE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AD512774-00FC-62A6-B7BA-52E60FFBE812}"/>
              </a:ext>
            </a:extLst>
          </p:cNvPr>
          <p:cNvSpPr/>
          <p:nvPr/>
        </p:nvSpPr>
        <p:spPr>
          <a:xfrm>
            <a:off x="0" y="0"/>
            <a:ext cx="4514335" cy="436605"/>
          </a:xfrm>
          <a:prstGeom prst="rect">
            <a:avLst/>
          </a:prstGeom>
          <a:solidFill>
            <a:srgbClr val="DFC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5E9B42F-C8A3-7125-C542-487EDDD97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6"/>
          <a:stretch/>
        </p:blipFill>
        <p:spPr>
          <a:xfrm>
            <a:off x="1717589" y="5420322"/>
            <a:ext cx="8756822" cy="143767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E626072-5255-4D20-B63F-E06557A1C92E}"/>
              </a:ext>
            </a:extLst>
          </p:cNvPr>
          <p:cNvSpPr txBox="1"/>
          <p:nvPr/>
        </p:nvSpPr>
        <p:spPr>
          <a:xfrm>
            <a:off x="529389" y="857034"/>
            <a:ext cx="112615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>
                <a:solidFill>
                  <a:srgbClr val="663300"/>
                </a:solidFill>
                <a:latin typeface="AntykwaTorunska" panose="02000503080000020004" pitchFamily="2" charset="0"/>
              </a:rPr>
              <a:t>Pamięć i ocalenie. Szlakiem historii Pomorza </a:t>
            </a:r>
          </a:p>
          <a:p>
            <a:pPr algn="ctr"/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Materiały edukacyjne dla uczniów i nauczycieli klas I-III szkół podstawowych </a:t>
            </a:r>
          </a:p>
          <a:p>
            <a:pPr algn="ctr"/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z województwa kujawsko-pomorskiego.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944A231-FC1B-47BB-9652-5F4C3FAADDCD}"/>
              </a:ext>
            </a:extLst>
          </p:cNvPr>
          <p:cNvSpPr txBox="1"/>
          <p:nvPr/>
        </p:nvSpPr>
        <p:spPr>
          <a:xfrm>
            <a:off x="417094" y="3160618"/>
            <a:ext cx="114861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663300"/>
                </a:solidFill>
                <a:latin typeface="AntykwaTorunska" panose="02000503080000020004" pitchFamily="2" charset="0"/>
              </a:rPr>
              <a:t>Materiały zawierają filmy, zadania sprawdzające oraz ciekawą oprawę graficzną.</a:t>
            </a:r>
          </a:p>
          <a:p>
            <a:pPr algn="just"/>
            <a:endParaRPr lang="pl-PL" sz="2000" dirty="0">
              <a:solidFill>
                <a:srgbClr val="663300"/>
              </a:solidFill>
              <a:latin typeface="AntykwaTorunska" panose="02000503080000020004" pitchFamily="2" charset="0"/>
            </a:endParaRPr>
          </a:p>
          <a:p>
            <a:pPr algn="just"/>
            <a:r>
              <a:rPr lang="pl-PL" sz="2000" dirty="0">
                <a:solidFill>
                  <a:srgbClr val="663300"/>
                </a:solidFill>
                <a:latin typeface="AntykwaTorunska" panose="02000503080000020004" pitchFamily="2" charset="0"/>
              </a:rPr>
              <a:t> 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663300"/>
                </a:solidFill>
                <a:latin typeface="AntykwaTorunska" panose="02000503080000020004" pitchFamily="2" charset="0"/>
              </a:rPr>
              <a:t>Informacje dotyczą historii okresu II Wojny Światowej ze szczególnym uwzględnieniem obszaru woj. kujawsko-pomorskiego oraz historii osady Barbarka. </a:t>
            </a:r>
          </a:p>
        </p:txBody>
      </p:sp>
    </p:spTree>
    <p:extLst>
      <p:ext uri="{BB962C8B-B14F-4D97-AF65-F5344CB8AC3E}">
        <p14:creationId xmlns:p14="http://schemas.microsoft.com/office/powerpoint/2010/main" val="3046804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BCAE005-46CD-FFBE-E245-9FFBFDEE3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06" y="5952650"/>
            <a:ext cx="8065926" cy="90534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D512774-00FC-62A6-B7BA-52E60FFBE812}"/>
              </a:ext>
            </a:extLst>
          </p:cNvPr>
          <p:cNvSpPr/>
          <p:nvPr/>
        </p:nvSpPr>
        <p:spPr>
          <a:xfrm>
            <a:off x="0" y="0"/>
            <a:ext cx="4514335" cy="436605"/>
          </a:xfrm>
          <a:prstGeom prst="rect">
            <a:avLst/>
          </a:prstGeom>
          <a:solidFill>
            <a:srgbClr val="DFC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535B6B8-677D-4489-8443-9B021078C2DE}"/>
              </a:ext>
            </a:extLst>
          </p:cNvPr>
          <p:cNvSpPr txBox="1"/>
          <p:nvPr/>
        </p:nvSpPr>
        <p:spPr>
          <a:xfrm>
            <a:off x="529389" y="436605"/>
            <a:ext cx="11261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rgbClr val="663300"/>
                </a:solidFill>
                <a:latin typeface="AntykwaTorunska" panose="02000503080000020004" pitchFamily="2" charset="0"/>
              </a:rPr>
              <a:t>Co to jest historia?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2F21930-93B8-4748-A707-0A01D36226D0}"/>
              </a:ext>
            </a:extLst>
          </p:cNvPr>
          <p:cNvSpPr txBox="1"/>
          <p:nvPr/>
        </p:nvSpPr>
        <p:spPr>
          <a:xfrm>
            <a:off x="379483" y="1519541"/>
            <a:ext cx="72886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Historia to nauka zajmująca się zbieraniem informacji o wydarzeniach, które działy się w przeszłości.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>
              <a:solidFill>
                <a:srgbClr val="663300"/>
              </a:solidFill>
              <a:latin typeface="AntykwaTorunska" panose="0200050308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>
              <a:solidFill>
                <a:srgbClr val="663300"/>
              </a:solidFill>
              <a:latin typeface="AntykwaTorunska" panose="02000503080000020004" pitchFamily="2" charset="0"/>
            </a:endParaRPr>
          </a:p>
          <a:p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0019334-19B5-412D-8F5F-A313836165B6}"/>
              </a:ext>
            </a:extLst>
          </p:cNvPr>
          <p:cNvSpPr txBox="1"/>
          <p:nvPr/>
        </p:nvSpPr>
        <p:spPr>
          <a:xfrm>
            <a:off x="379482" y="3023463"/>
            <a:ext cx="8269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Każdy z nas ma swoją historię, każda rodzina czy państwo też mają swoją historię.</a:t>
            </a:r>
          </a:p>
          <a:p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 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DDCFD7B-60CF-4387-A8C9-AA478CE1810E}"/>
              </a:ext>
            </a:extLst>
          </p:cNvPr>
          <p:cNvSpPr txBox="1"/>
          <p:nvPr/>
        </p:nvSpPr>
        <p:spPr>
          <a:xfrm>
            <a:off x="421323" y="3887892"/>
            <a:ext cx="6811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400" dirty="0">
              <a:solidFill>
                <a:srgbClr val="663300"/>
              </a:solidFill>
              <a:latin typeface="AntykwaTorunska" panose="0200050308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Polska jako państwo ma bardzo długą historię, którą warto znać.</a:t>
            </a:r>
          </a:p>
        </p:txBody>
      </p:sp>
      <p:pic>
        <p:nvPicPr>
          <p:cNvPr id="13" name="Obraz 12" descr="Obraz zawierający ciemny&#10;&#10;Opis wygenerowany automatycznie">
            <a:extLst>
              <a:ext uri="{FF2B5EF4-FFF2-40B4-BE49-F238E27FC236}">
                <a16:creationId xmlns:a16="http://schemas.microsoft.com/office/drawing/2014/main" id="{B1B01A76-A454-40CC-A579-5A0481C304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822" y="965134"/>
            <a:ext cx="4959178" cy="498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2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BCAE005-46CD-FFBE-E245-9FFBFDEE3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06" y="5952650"/>
            <a:ext cx="8065926" cy="90534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D512774-00FC-62A6-B7BA-52E60FFBE812}"/>
              </a:ext>
            </a:extLst>
          </p:cNvPr>
          <p:cNvSpPr/>
          <p:nvPr/>
        </p:nvSpPr>
        <p:spPr>
          <a:xfrm>
            <a:off x="0" y="0"/>
            <a:ext cx="4514335" cy="436605"/>
          </a:xfrm>
          <a:prstGeom prst="rect">
            <a:avLst/>
          </a:prstGeom>
          <a:solidFill>
            <a:srgbClr val="DFC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535B6B8-677D-4489-8443-9B021078C2DE}"/>
              </a:ext>
            </a:extLst>
          </p:cNvPr>
          <p:cNvSpPr txBox="1"/>
          <p:nvPr/>
        </p:nvSpPr>
        <p:spPr>
          <a:xfrm>
            <a:off x="529389" y="436605"/>
            <a:ext cx="11261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rgbClr val="663300"/>
                </a:solidFill>
                <a:latin typeface="AntykwaTorunska" panose="02000503080000020004" pitchFamily="2" charset="0"/>
              </a:rPr>
              <a:t>II Wojna Światowa – kiedy to było?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2F21930-93B8-4748-A707-0A01D36226D0}"/>
              </a:ext>
            </a:extLst>
          </p:cNvPr>
          <p:cNvSpPr txBox="1"/>
          <p:nvPr/>
        </p:nvSpPr>
        <p:spPr>
          <a:xfrm>
            <a:off x="805467" y="1241476"/>
            <a:ext cx="6269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    W historii Polski mamy okresy, kiedy  </a:t>
            </a:r>
          </a:p>
          <a:p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    musieliśmy walczyć o swoją wolność</a:t>
            </a:r>
          </a:p>
          <a:p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0019334-19B5-412D-8F5F-A313836165B6}"/>
              </a:ext>
            </a:extLst>
          </p:cNvPr>
          <p:cNvSpPr txBox="1"/>
          <p:nvPr/>
        </p:nvSpPr>
        <p:spPr>
          <a:xfrm>
            <a:off x="303175" y="3300987"/>
            <a:ext cx="8269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wojna rozpoczęła się 83 lata temu,</a:t>
            </a:r>
          </a:p>
          <a:p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89151A0-2E6E-420F-B866-2B45122933C9}"/>
              </a:ext>
            </a:extLst>
          </p:cNvPr>
          <p:cNvSpPr txBox="1"/>
          <p:nvPr/>
        </p:nvSpPr>
        <p:spPr>
          <a:xfrm>
            <a:off x="271090" y="3988608"/>
            <a:ext cx="11261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za datę rozpoczęcia przyjmuje się 1 września 1939 r., kiedy Niemcy zaatakowały Polskę,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DDCFD7B-60CF-4387-A8C9-AA478CE1810E}"/>
              </a:ext>
            </a:extLst>
          </p:cNvPr>
          <p:cNvSpPr txBox="1"/>
          <p:nvPr/>
        </p:nvSpPr>
        <p:spPr>
          <a:xfrm>
            <a:off x="271090" y="4621835"/>
            <a:ext cx="11261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400" dirty="0">
              <a:solidFill>
                <a:srgbClr val="663300"/>
              </a:solidFill>
              <a:latin typeface="AntykwaTorunska" panose="0200050308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za datę zakończenia wojny w Europie przyjmuje się dzień 8/9 maja 1945r, kiedy Niemcy podpisały kapitulację. </a:t>
            </a:r>
          </a:p>
        </p:txBody>
      </p:sp>
      <p:pic>
        <p:nvPicPr>
          <p:cNvPr id="13" name="Obraz 12" descr="Obraz zawierający ciemny&#10;&#10;Opis wygenerowany automatycznie">
            <a:extLst>
              <a:ext uri="{FF2B5EF4-FFF2-40B4-BE49-F238E27FC236}">
                <a16:creationId xmlns:a16="http://schemas.microsoft.com/office/drawing/2014/main" id="{B1B01A76-A454-40CC-A579-5A0481C304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251" y="965134"/>
            <a:ext cx="4959178" cy="4987516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9532E50-BC35-4E1B-9EE0-81366CD398C6}"/>
              </a:ext>
            </a:extLst>
          </p:cNvPr>
          <p:cNvSpPr txBox="1"/>
          <p:nvPr/>
        </p:nvSpPr>
        <p:spPr>
          <a:xfrm>
            <a:off x="303175" y="2627895"/>
            <a:ext cx="8269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II Wojna Światowa to największa wojna w historii,</a:t>
            </a:r>
          </a:p>
          <a:p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468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BCAE005-46CD-FFBE-E245-9FFBFDEE3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06" y="5952650"/>
            <a:ext cx="8065926" cy="90534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D512774-00FC-62A6-B7BA-52E60FFBE812}"/>
              </a:ext>
            </a:extLst>
          </p:cNvPr>
          <p:cNvSpPr/>
          <p:nvPr/>
        </p:nvSpPr>
        <p:spPr>
          <a:xfrm>
            <a:off x="0" y="0"/>
            <a:ext cx="4514335" cy="436605"/>
          </a:xfrm>
          <a:prstGeom prst="rect">
            <a:avLst/>
          </a:prstGeom>
          <a:solidFill>
            <a:srgbClr val="DFC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535B6B8-677D-4489-8443-9B021078C2DE}"/>
              </a:ext>
            </a:extLst>
          </p:cNvPr>
          <p:cNvSpPr txBox="1"/>
          <p:nvPr/>
        </p:nvSpPr>
        <p:spPr>
          <a:xfrm>
            <a:off x="264693" y="444974"/>
            <a:ext cx="11927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rgbClr val="663300"/>
                </a:solidFill>
                <a:latin typeface="AntykwaTorunska" panose="02000503080000020004" pitchFamily="2" charset="0"/>
              </a:rPr>
              <a:t>Dlaczego Polacy walczyli w obronie swojego kraju?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2F21930-93B8-4748-A707-0A01D36226D0}"/>
              </a:ext>
            </a:extLst>
          </p:cNvPr>
          <p:cNvSpPr txBox="1"/>
          <p:nvPr/>
        </p:nvSpPr>
        <p:spPr>
          <a:xfrm>
            <a:off x="264693" y="1235367"/>
            <a:ext cx="52618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W okresie II Wojny Światowej Polacy wykazali się patriotyzmem – dla dobra innych osób gotowi byli poświęcić swoje zdrowie a nawet życie.  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00BD95B-9697-451F-9C43-759629397F1E}"/>
              </a:ext>
            </a:extLst>
          </p:cNvPr>
          <p:cNvSpPr txBox="1"/>
          <p:nvPr/>
        </p:nvSpPr>
        <p:spPr>
          <a:xfrm>
            <a:off x="6432883" y="1291228"/>
            <a:ext cx="50211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Patriotyzm to postawa szacunku, umiłowania i oddania własnej ojczyźnie.</a:t>
            </a:r>
          </a:p>
          <a:p>
            <a:pPr algn="ctr"/>
            <a:endParaRPr lang="pl-PL" sz="2400" dirty="0">
              <a:solidFill>
                <a:srgbClr val="663300"/>
              </a:solidFill>
              <a:latin typeface="AntykwaTorunska" panose="02000503080000020004" pitchFamily="2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495A1798-D4F7-478A-9516-C56CBB938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256" y="3668062"/>
            <a:ext cx="7704051" cy="22399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B7F3BEA6-1B3E-4DDA-8EB4-42D582892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93" y="3601029"/>
            <a:ext cx="3663452" cy="232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1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BCAE005-46CD-FFBE-E245-9FFBFDEE3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06" y="5952650"/>
            <a:ext cx="8065926" cy="90534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D512774-00FC-62A6-B7BA-52E60FFBE812}"/>
              </a:ext>
            </a:extLst>
          </p:cNvPr>
          <p:cNvSpPr/>
          <p:nvPr/>
        </p:nvSpPr>
        <p:spPr>
          <a:xfrm>
            <a:off x="0" y="0"/>
            <a:ext cx="4514335" cy="436605"/>
          </a:xfrm>
          <a:prstGeom prst="rect">
            <a:avLst/>
          </a:prstGeom>
          <a:solidFill>
            <a:srgbClr val="DFC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535B6B8-677D-4489-8443-9B021078C2DE}"/>
              </a:ext>
            </a:extLst>
          </p:cNvPr>
          <p:cNvSpPr txBox="1"/>
          <p:nvPr/>
        </p:nvSpPr>
        <p:spPr>
          <a:xfrm>
            <a:off x="264693" y="444974"/>
            <a:ext cx="11927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rgbClr val="663300"/>
                </a:solidFill>
                <a:latin typeface="AntykwaTorunska" panose="02000503080000020004" pitchFamily="2" charset="0"/>
              </a:rPr>
              <a:t>Co oznacza patriotyzm dzisiaj?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2F21930-93B8-4748-A707-0A01D36226D0}"/>
              </a:ext>
            </a:extLst>
          </p:cNvPr>
          <p:cNvSpPr txBox="1"/>
          <p:nvPr/>
        </p:nvSpPr>
        <p:spPr>
          <a:xfrm>
            <a:off x="5287601" y="1476636"/>
            <a:ext cx="6256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Patriota okazuje szacunek wobec symboli narodowych i nie nadużywa ich.  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00BD95B-9697-451F-9C43-759629397F1E}"/>
              </a:ext>
            </a:extLst>
          </p:cNvPr>
          <p:cNvSpPr txBox="1"/>
          <p:nvPr/>
        </p:nvSpPr>
        <p:spPr>
          <a:xfrm>
            <a:off x="5287601" y="2692964"/>
            <a:ext cx="6256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Patriota pielęgnuje tradycje, kulturę i język. 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C9DC4727-B784-4D5B-B0F7-173DCA290106}"/>
              </a:ext>
            </a:extLst>
          </p:cNvPr>
          <p:cNvSpPr txBox="1"/>
          <p:nvPr/>
        </p:nvSpPr>
        <p:spPr>
          <a:xfrm>
            <a:off x="5287601" y="4134869"/>
            <a:ext cx="6256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Patriota zna historię kraju, jego drogi do niepodległości i pokoju.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F7F1CAF-E4CE-489F-B4C5-BBF608C7E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116" y="1451116"/>
            <a:ext cx="5678043" cy="378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0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BCAE005-46CD-FFBE-E245-9FFBFDEE3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06" y="5952650"/>
            <a:ext cx="8065926" cy="90534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D512774-00FC-62A6-B7BA-52E60FFBE812}"/>
              </a:ext>
            </a:extLst>
          </p:cNvPr>
          <p:cNvSpPr/>
          <p:nvPr/>
        </p:nvSpPr>
        <p:spPr>
          <a:xfrm>
            <a:off x="0" y="0"/>
            <a:ext cx="4514335" cy="436605"/>
          </a:xfrm>
          <a:prstGeom prst="rect">
            <a:avLst/>
          </a:prstGeom>
          <a:solidFill>
            <a:srgbClr val="DFC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00BD95B-9697-451F-9C43-759629397F1E}"/>
              </a:ext>
            </a:extLst>
          </p:cNvPr>
          <p:cNvSpPr txBox="1"/>
          <p:nvPr/>
        </p:nvSpPr>
        <p:spPr>
          <a:xfrm>
            <a:off x="4662436" y="3925190"/>
            <a:ext cx="7175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osoby nie mogą porozumieć się,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0A11332-94CA-46F9-A215-A4834AA22E13}"/>
              </a:ext>
            </a:extLst>
          </p:cNvPr>
          <p:cNvSpPr txBox="1"/>
          <p:nvPr/>
        </p:nvSpPr>
        <p:spPr>
          <a:xfrm>
            <a:off x="613610" y="578915"/>
            <a:ext cx="10964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rgbClr val="663300"/>
                </a:solidFill>
                <a:latin typeface="AntykwaTorunska" panose="02000503080000020004" pitchFamily="2" charset="0"/>
              </a:rPr>
              <a:t>Dlaczego dochodzi do konfliktów? 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E3E29204-C46B-4877-8368-41A87D0332A4}"/>
              </a:ext>
            </a:extLst>
          </p:cNvPr>
          <p:cNvGrpSpPr/>
          <p:nvPr/>
        </p:nvGrpSpPr>
        <p:grpSpPr>
          <a:xfrm>
            <a:off x="658738" y="2665088"/>
            <a:ext cx="3938955" cy="2957323"/>
            <a:chOff x="353979" y="1526422"/>
            <a:chExt cx="3445938" cy="2633595"/>
          </a:xfrm>
        </p:grpSpPr>
        <p:sp>
          <p:nvSpPr>
            <p:cNvPr id="2" name="Objaśnienie: strzałka w dół 1">
              <a:extLst>
                <a:ext uri="{FF2B5EF4-FFF2-40B4-BE49-F238E27FC236}">
                  <a16:creationId xmlns:a16="http://schemas.microsoft.com/office/drawing/2014/main" id="{8E38C7E2-02C0-4F10-B874-DFC6369F9CE6}"/>
                </a:ext>
              </a:extLst>
            </p:cNvPr>
            <p:cNvSpPr/>
            <p:nvPr/>
          </p:nvSpPr>
          <p:spPr>
            <a:xfrm>
              <a:off x="353979" y="1526422"/>
              <a:ext cx="3434249" cy="2633595"/>
            </a:xfrm>
            <a:prstGeom prst="downArrowCallo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648E0172-40E9-4762-A36F-D5D59F22882F}"/>
                </a:ext>
              </a:extLst>
            </p:cNvPr>
            <p:cNvSpPr txBox="1"/>
            <p:nvPr/>
          </p:nvSpPr>
          <p:spPr>
            <a:xfrm>
              <a:off x="365668" y="1705237"/>
              <a:ext cx="3434249" cy="1200329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400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Wojna to</a:t>
              </a:r>
            </a:p>
            <a:p>
              <a:pPr algn="ctr"/>
              <a:r>
                <a:rPr lang="pl-PL" sz="2400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konflikt pomiędzy</a:t>
              </a:r>
            </a:p>
            <a:p>
              <a:pPr algn="ctr"/>
              <a:r>
                <a:rPr lang="pl-PL" sz="2400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narodami/państwami   </a:t>
              </a:r>
            </a:p>
          </p:txBody>
        </p:sp>
      </p:grpSp>
      <p:grpSp>
        <p:nvGrpSpPr>
          <p:cNvPr id="6" name="Grupa 5">
            <a:extLst>
              <a:ext uri="{FF2B5EF4-FFF2-40B4-BE49-F238E27FC236}">
                <a16:creationId xmlns:a16="http://schemas.microsoft.com/office/drawing/2014/main" id="{94EA47D4-38D5-40AD-A3F8-F6D2E41F77DE}"/>
              </a:ext>
            </a:extLst>
          </p:cNvPr>
          <p:cNvGrpSpPr/>
          <p:nvPr/>
        </p:nvGrpSpPr>
        <p:grpSpPr>
          <a:xfrm>
            <a:off x="7336439" y="1526423"/>
            <a:ext cx="3434249" cy="2097590"/>
            <a:chOff x="7336439" y="1526423"/>
            <a:chExt cx="3434249" cy="2097590"/>
          </a:xfrm>
        </p:grpSpPr>
        <p:sp>
          <p:nvSpPr>
            <p:cNvPr id="4" name="Dymek myśli: chmurka 3">
              <a:extLst>
                <a:ext uri="{FF2B5EF4-FFF2-40B4-BE49-F238E27FC236}">
                  <a16:creationId xmlns:a16="http://schemas.microsoft.com/office/drawing/2014/main" id="{F9170A51-F9FD-4586-BB5F-20CE8BB3F52C}"/>
                </a:ext>
              </a:extLst>
            </p:cNvPr>
            <p:cNvSpPr/>
            <p:nvPr/>
          </p:nvSpPr>
          <p:spPr>
            <a:xfrm>
              <a:off x="7465924" y="1526423"/>
              <a:ext cx="3175280" cy="2097590"/>
            </a:xfrm>
            <a:prstGeom prst="cloudCallout">
              <a:avLst>
                <a:gd name="adj1" fmla="val -78038"/>
                <a:gd name="adj2" fmla="val -55068"/>
              </a:avLst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pole tekstowe 10">
              <a:extLst>
                <a:ext uri="{FF2B5EF4-FFF2-40B4-BE49-F238E27FC236}">
                  <a16:creationId xmlns:a16="http://schemas.microsoft.com/office/drawing/2014/main" id="{F32BF48A-4DC0-404B-9A84-919609BC0C20}"/>
                </a:ext>
              </a:extLst>
            </p:cNvPr>
            <p:cNvSpPr txBox="1"/>
            <p:nvPr/>
          </p:nvSpPr>
          <p:spPr>
            <a:xfrm>
              <a:off x="7336439" y="2265186"/>
              <a:ext cx="34342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400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Co to jest konflikt?   </a:t>
              </a:r>
            </a:p>
          </p:txBody>
        </p: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E34AE35-D801-4D98-AD0F-438F6A13B965}"/>
              </a:ext>
            </a:extLst>
          </p:cNvPr>
          <p:cNvSpPr txBox="1"/>
          <p:nvPr/>
        </p:nvSpPr>
        <p:spPr>
          <a:xfrm>
            <a:off x="4709860" y="4457199"/>
            <a:ext cx="708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osoby chcą „postawić na swoim,”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D5BC158-4A87-4D9A-8B21-4B1DBBB476B2}"/>
              </a:ext>
            </a:extLst>
          </p:cNvPr>
          <p:cNvSpPr txBox="1"/>
          <p:nvPr/>
        </p:nvSpPr>
        <p:spPr>
          <a:xfrm>
            <a:off x="4514335" y="5160746"/>
            <a:ext cx="7423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osoby odczuwają złość ale i lęk,</a:t>
            </a:r>
          </a:p>
        </p:txBody>
      </p:sp>
    </p:spTree>
    <p:extLst>
      <p:ext uri="{BB962C8B-B14F-4D97-AF65-F5344CB8AC3E}">
        <p14:creationId xmlns:p14="http://schemas.microsoft.com/office/powerpoint/2010/main" val="196685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BCAE005-46CD-FFBE-E245-9FFBFDEE3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06" y="5952650"/>
            <a:ext cx="8065926" cy="90534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D512774-00FC-62A6-B7BA-52E60FFBE812}"/>
              </a:ext>
            </a:extLst>
          </p:cNvPr>
          <p:cNvSpPr/>
          <p:nvPr/>
        </p:nvSpPr>
        <p:spPr>
          <a:xfrm>
            <a:off x="0" y="0"/>
            <a:ext cx="4514335" cy="436605"/>
          </a:xfrm>
          <a:prstGeom prst="rect">
            <a:avLst/>
          </a:prstGeom>
          <a:solidFill>
            <a:srgbClr val="DFC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0A11332-94CA-46F9-A215-A4834AA22E13}"/>
              </a:ext>
            </a:extLst>
          </p:cNvPr>
          <p:cNvSpPr txBox="1"/>
          <p:nvPr/>
        </p:nvSpPr>
        <p:spPr>
          <a:xfrm>
            <a:off x="752965" y="529037"/>
            <a:ext cx="10964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rgbClr val="663300"/>
                </a:solidFill>
                <a:latin typeface="AntykwaTorunska" panose="02000503080000020004" pitchFamily="2" charset="0"/>
              </a:rPr>
              <a:t>Dlaczego dochodzi do konfliktów? 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E3E29204-C46B-4877-8368-41A87D0332A4}"/>
              </a:ext>
            </a:extLst>
          </p:cNvPr>
          <p:cNvGrpSpPr/>
          <p:nvPr/>
        </p:nvGrpSpPr>
        <p:grpSpPr>
          <a:xfrm rot="16200000">
            <a:off x="1103113" y="1393524"/>
            <a:ext cx="2308107" cy="3905995"/>
            <a:chOff x="632986" y="941963"/>
            <a:chExt cx="3434249" cy="3239655"/>
          </a:xfrm>
        </p:grpSpPr>
        <p:sp>
          <p:nvSpPr>
            <p:cNvPr id="2" name="Objaśnienie: strzałka w dół 1">
              <a:extLst>
                <a:ext uri="{FF2B5EF4-FFF2-40B4-BE49-F238E27FC236}">
                  <a16:creationId xmlns:a16="http://schemas.microsoft.com/office/drawing/2014/main" id="{8E38C7E2-02C0-4F10-B874-DFC6369F9CE6}"/>
                </a:ext>
              </a:extLst>
            </p:cNvPr>
            <p:cNvSpPr/>
            <p:nvPr/>
          </p:nvSpPr>
          <p:spPr>
            <a:xfrm>
              <a:off x="632986" y="976367"/>
              <a:ext cx="3434249" cy="3205251"/>
            </a:xfrm>
            <a:prstGeom prst="downArrowCallout">
              <a:avLst/>
            </a:prstGeom>
            <a:noFill/>
            <a:ln w="381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648E0172-40E9-4762-A36F-D5D59F22882F}"/>
                </a:ext>
              </a:extLst>
            </p:cNvPr>
            <p:cNvSpPr txBox="1"/>
            <p:nvPr/>
          </p:nvSpPr>
          <p:spPr>
            <a:xfrm rot="5400000">
              <a:off x="1270225" y="743242"/>
              <a:ext cx="2159771" cy="2557214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400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Miedzy narodami dochodzi do wrogiego zachowania</a:t>
              </a:r>
            </a:p>
          </p:txBody>
        </p:sp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65958297-2340-44B8-A3CA-1A770B1B936E}"/>
              </a:ext>
            </a:extLst>
          </p:cNvPr>
          <p:cNvGrpSpPr/>
          <p:nvPr/>
        </p:nvGrpSpPr>
        <p:grpSpPr>
          <a:xfrm rot="16200000">
            <a:off x="5320337" y="1390914"/>
            <a:ext cx="2377988" cy="3894703"/>
            <a:chOff x="632986" y="951329"/>
            <a:chExt cx="3434249" cy="3230289"/>
          </a:xfrm>
        </p:grpSpPr>
        <p:sp>
          <p:nvSpPr>
            <p:cNvPr id="15" name="Objaśnienie: strzałka w dół 14">
              <a:extLst>
                <a:ext uri="{FF2B5EF4-FFF2-40B4-BE49-F238E27FC236}">
                  <a16:creationId xmlns:a16="http://schemas.microsoft.com/office/drawing/2014/main" id="{BACE40AA-DE6E-43B4-810B-4BCA7C42049C}"/>
                </a:ext>
              </a:extLst>
            </p:cNvPr>
            <p:cNvSpPr/>
            <p:nvPr/>
          </p:nvSpPr>
          <p:spPr>
            <a:xfrm>
              <a:off x="632986" y="976367"/>
              <a:ext cx="3434249" cy="3205251"/>
            </a:xfrm>
            <a:prstGeom prst="downArrowCallout">
              <a:avLst/>
            </a:prstGeom>
            <a:noFill/>
            <a:ln w="381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C290BACB-3375-493F-A9E9-F56F8BCC4981}"/>
                </a:ext>
              </a:extLst>
            </p:cNvPr>
            <p:cNvSpPr txBox="1"/>
            <p:nvPr/>
          </p:nvSpPr>
          <p:spPr>
            <a:xfrm rot="5400000">
              <a:off x="1320685" y="897777"/>
              <a:ext cx="2159771" cy="2266876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400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Jeden z narodów chce podporządkować sobie drugi </a:t>
              </a:r>
            </a:p>
          </p:txBody>
        </p: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36A0C2D7-E6F9-45B0-9B29-A18A2CFB65A1}"/>
              </a:ext>
            </a:extLst>
          </p:cNvPr>
          <p:cNvGrpSpPr/>
          <p:nvPr/>
        </p:nvGrpSpPr>
        <p:grpSpPr>
          <a:xfrm>
            <a:off x="8780563" y="2164962"/>
            <a:ext cx="2784776" cy="3234366"/>
            <a:chOff x="632986" y="976367"/>
            <a:chExt cx="3462331" cy="3205251"/>
          </a:xfrm>
        </p:grpSpPr>
        <p:sp>
          <p:nvSpPr>
            <p:cNvPr id="21" name="Objaśnienie: strzałka w dół 20">
              <a:extLst>
                <a:ext uri="{FF2B5EF4-FFF2-40B4-BE49-F238E27FC236}">
                  <a16:creationId xmlns:a16="http://schemas.microsoft.com/office/drawing/2014/main" id="{24A23B58-52B0-471B-A90B-C5D5C3E4DE1C}"/>
                </a:ext>
              </a:extLst>
            </p:cNvPr>
            <p:cNvSpPr/>
            <p:nvPr/>
          </p:nvSpPr>
          <p:spPr>
            <a:xfrm>
              <a:off x="632986" y="976367"/>
              <a:ext cx="3434249" cy="3205251"/>
            </a:xfrm>
            <a:prstGeom prst="downArrowCallout">
              <a:avLst/>
            </a:prstGeom>
            <a:noFill/>
            <a:ln w="381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pole tekstowe 21">
              <a:extLst>
                <a:ext uri="{FF2B5EF4-FFF2-40B4-BE49-F238E27FC236}">
                  <a16:creationId xmlns:a16="http://schemas.microsoft.com/office/drawing/2014/main" id="{4B8EC4CA-BF3B-43E7-B9CA-8BF8094B967A}"/>
                </a:ext>
              </a:extLst>
            </p:cNvPr>
            <p:cNvSpPr txBox="1"/>
            <p:nvPr/>
          </p:nvSpPr>
          <p:spPr>
            <a:xfrm>
              <a:off x="632986" y="1376893"/>
              <a:ext cx="3462331" cy="1189524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400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Ludzie   odczuwają </a:t>
              </a:r>
            </a:p>
            <a:p>
              <a:pPr algn="ctr"/>
              <a:r>
                <a:rPr lang="pl-PL" sz="2400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zagrożenie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274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BCAE005-46CD-FFBE-E245-9FFBFDEE3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06" y="5952650"/>
            <a:ext cx="8065926" cy="90534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D512774-00FC-62A6-B7BA-52E60FFBE812}"/>
              </a:ext>
            </a:extLst>
          </p:cNvPr>
          <p:cNvSpPr/>
          <p:nvPr/>
        </p:nvSpPr>
        <p:spPr>
          <a:xfrm>
            <a:off x="0" y="0"/>
            <a:ext cx="4514335" cy="436605"/>
          </a:xfrm>
          <a:prstGeom prst="rect">
            <a:avLst/>
          </a:prstGeom>
          <a:solidFill>
            <a:srgbClr val="DFC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0A11332-94CA-46F9-A215-A4834AA22E13}"/>
              </a:ext>
            </a:extLst>
          </p:cNvPr>
          <p:cNvSpPr txBox="1"/>
          <p:nvPr/>
        </p:nvSpPr>
        <p:spPr>
          <a:xfrm>
            <a:off x="752965" y="529037"/>
            <a:ext cx="10964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rgbClr val="663300"/>
                </a:solidFill>
                <a:latin typeface="AntykwaTorunska" panose="02000503080000020004" pitchFamily="2" charset="0"/>
              </a:rPr>
              <a:t>Dlaczego dochodzi do konfliktów? 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94EA47D4-38D5-40AD-A3F8-F6D2E41F77DE}"/>
              </a:ext>
            </a:extLst>
          </p:cNvPr>
          <p:cNvGrpSpPr/>
          <p:nvPr/>
        </p:nvGrpSpPr>
        <p:grpSpPr>
          <a:xfrm>
            <a:off x="-1" y="3478154"/>
            <a:ext cx="3619718" cy="2213777"/>
            <a:chOff x="7280417" y="1526423"/>
            <a:chExt cx="3434249" cy="2097590"/>
          </a:xfrm>
        </p:grpSpPr>
        <p:sp>
          <p:nvSpPr>
            <p:cNvPr id="4" name="Dymek myśli: chmurka 3">
              <a:extLst>
                <a:ext uri="{FF2B5EF4-FFF2-40B4-BE49-F238E27FC236}">
                  <a16:creationId xmlns:a16="http://schemas.microsoft.com/office/drawing/2014/main" id="{F9170A51-F9FD-4586-BB5F-20CE8BB3F52C}"/>
                </a:ext>
              </a:extLst>
            </p:cNvPr>
            <p:cNvSpPr/>
            <p:nvPr/>
          </p:nvSpPr>
          <p:spPr>
            <a:xfrm>
              <a:off x="7465924" y="1526423"/>
              <a:ext cx="3175280" cy="2097590"/>
            </a:xfrm>
            <a:prstGeom prst="cloudCallout">
              <a:avLst>
                <a:gd name="adj1" fmla="val 37329"/>
                <a:gd name="adj2" fmla="val -72462"/>
              </a:avLst>
            </a:prstGeom>
            <a:noFill/>
            <a:ln w="508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pole tekstowe 10">
              <a:extLst>
                <a:ext uri="{FF2B5EF4-FFF2-40B4-BE49-F238E27FC236}">
                  <a16:creationId xmlns:a16="http://schemas.microsoft.com/office/drawing/2014/main" id="{F32BF48A-4DC0-404B-9A84-919609BC0C20}"/>
                </a:ext>
              </a:extLst>
            </p:cNvPr>
            <p:cNvSpPr txBox="1"/>
            <p:nvPr/>
          </p:nvSpPr>
          <p:spPr>
            <a:xfrm>
              <a:off x="7280417" y="2273435"/>
              <a:ext cx="3434249" cy="787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400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 Jak zatrzymać</a:t>
              </a:r>
            </a:p>
            <a:p>
              <a:pPr algn="ctr"/>
              <a:r>
                <a:rPr lang="pl-PL" sz="2400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konflikt?   </a:t>
              </a:r>
            </a:p>
          </p:txBody>
        </p:sp>
      </p:grpSp>
      <p:grpSp>
        <p:nvGrpSpPr>
          <p:cNvPr id="17" name="Grupa 16">
            <a:extLst>
              <a:ext uri="{FF2B5EF4-FFF2-40B4-BE49-F238E27FC236}">
                <a16:creationId xmlns:a16="http://schemas.microsoft.com/office/drawing/2014/main" id="{30EEA4AA-7042-43B8-81DD-559C3639F211}"/>
              </a:ext>
            </a:extLst>
          </p:cNvPr>
          <p:cNvGrpSpPr/>
          <p:nvPr/>
        </p:nvGrpSpPr>
        <p:grpSpPr>
          <a:xfrm rot="5400000">
            <a:off x="8044161" y="1145395"/>
            <a:ext cx="3514231" cy="4168281"/>
            <a:chOff x="-2498547" y="148320"/>
            <a:chExt cx="4672596" cy="3525128"/>
          </a:xfrm>
        </p:grpSpPr>
        <p:sp>
          <p:nvSpPr>
            <p:cNvPr id="18" name="Objaśnienie: strzałka w dół 17">
              <a:extLst>
                <a:ext uri="{FF2B5EF4-FFF2-40B4-BE49-F238E27FC236}">
                  <a16:creationId xmlns:a16="http://schemas.microsoft.com/office/drawing/2014/main" id="{0B461250-2343-4C0C-8CB0-82E95F7AE0DB}"/>
                </a:ext>
              </a:extLst>
            </p:cNvPr>
            <p:cNvSpPr/>
            <p:nvPr/>
          </p:nvSpPr>
          <p:spPr>
            <a:xfrm>
              <a:off x="-2498547" y="468197"/>
              <a:ext cx="3434249" cy="3205251"/>
            </a:xfrm>
            <a:prstGeom prst="downArrowCallout">
              <a:avLst/>
            </a:prstGeom>
            <a:noFill/>
            <a:ln w="381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pole tekstowe 18">
              <a:extLst>
                <a:ext uri="{FF2B5EF4-FFF2-40B4-BE49-F238E27FC236}">
                  <a16:creationId xmlns:a16="http://schemas.microsoft.com/office/drawing/2014/main" id="{C6F83B4B-B769-4931-994F-552383BA4DE1}"/>
                </a:ext>
              </a:extLst>
            </p:cNvPr>
            <p:cNvSpPr txBox="1"/>
            <p:nvPr/>
          </p:nvSpPr>
          <p:spPr>
            <a:xfrm rot="16200000">
              <a:off x="-1498119" y="-721923"/>
              <a:ext cx="2801926" cy="4542411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400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Przywódcy </a:t>
              </a:r>
            </a:p>
            <a:p>
              <a:pPr algn="ctr"/>
              <a:r>
                <a:rPr lang="pl-PL" sz="2400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wzbudzają lęki, </a:t>
              </a:r>
            </a:p>
            <a:p>
              <a:pPr algn="ctr"/>
              <a:r>
                <a:rPr lang="pl-PL" sz="2400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ludzie są </a:t>
              </a:r>
            </a:p>
            <a:p>
              <a:pPr algn="ctr"/>
              <a:r>
                <a:rPr lang="pl-PL" sz="2400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przekonani </a:t>
              </a:r>
            </a:p>
            <a:p>
              <a:pPr algn="ctr"/>
              <a:r>
                <a:rPr lang="pl-PL" sz="2400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o wrogim nastawieniu</a:t>
              </a:r>
            </a:p>
            <a:p>
              <a:pPr algn="ctr"/>
              <a:r>
                <a:rPr lang="pl-PL" sz="2400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 </a:t>
              </a:r>
            </a:p>
            <a:p>
              <a:pPr algn="ctr"/>
              <a:endParaRPr lang="pl-PL" sz="2400" dirty="0">
                <a:solidFill>
                  <a:srgbClr val="663300"/>
                </a:solidFill>
                <a:latin typeface="AntykwaTorunska" panose="02000503080000020004" pitchFamily="2" charset="0"/>
              </a:endParaRPr>
            </a:p>
            <a:p>
              <a:pPr algn="ctr"/>
              <a:endParaRPr lang="pl-PL" sz="2400" dirty="0">
                <a:solidFill>
                  <a:srgbClr val="663300"/>
                </a:solidFill>
                <a:latin typeface="AntykwaTorunska" panose="02000503080000020004" pitchFamily="2" charset="0"/>
              </a:endParaRPr>
            </a:p>
          </p:txBody>
        </p:sp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id="{556925DE-8254-4813-9417-D34EAE8A4B7D}"/>
              </a:ext>
            </a:extLst>
          </p:cNvPr>
          <p:cNvGrpSpPr/>
          <p:nvPr/>
        </p:nvGrpSpPr>
        <p:grpSpPr>
          <a:xfrm rot="5400000">
            <a:off x="4336052" y="653111"/>
            <a:ext cx="2582878" cy="4179285"/>
            <a:chOff x="-2498547" y="139014"/>
            <a:chExt cx="3434249" cy="3534434"/>
          </a:xfrm>
        </p:grpSpPr>
        <p:sp>
          <p:nvSpPr>
            <p:cNvPr id="24" name="Objaśnienie: strzałka w dół 23">
              <a:extLst>
                <a:ext uri="{FF2B5EF4-FFF2-40B4-BE49-F238E27FC236}">
                  <a16:creationId xmlns:a16="http://schemas.microsoft.com/office/drawing/2014/main" id="{54D32090-1748-45C4-9CCF-F82190B8D975}"/>
                </a:ext>
              </a:extLst>
            </p:cNvPr>
            <p:cNvSpPr/>
            <p:nvPr/>
          </p:nvSpPr>
          <p:spPr>
            <a:xfrm>
              <a:off x="-2498547" y="468197"/>
              <a:ext cx="3434249" cy="3205251"/>
            </a:xfrm>
            <a:prstGeom prst="downArrowCallout">
              <a:avLst/>
            </a:prstGeom>
            <a:noFill/>
            <a:ln w="381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12795107-5C4D-4DDB-9B56-2F4C4BE52DA5}"/>
                </a:ext>
              </a:extLst>
            </p:cNvPr>
            <p:cNvSpPr txBox="1"/>
            <p:nvPr/>
          </p:nvSpPr>
          <p:spPr>
            <a:xfrm rot="16200000">
              <a:off x="-2267452" y="1146017"/>
              <a:ext cx="2801926" cy="787919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400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Rozpoczyna  </a:t>
              </a:r>
            </a:p>
            <a:p>
              <a:pPr algn="ctr"/>
              <a:r>
                <a:rPr lang="pl-PL" sz="2400" dirty="0">
                  <a:solidFill>
                    <a:srgbClr val="663300"/>
                  </a:solidFill>
                  <a:latin typeface="AntykwaTorunska" panose="02000503080000020004" pitchFamily="2" charset="0"/>
                </a:rPr>
                <a:t>się atak</a:t>
              </a:r>
            </a:p>
          </p:txBody>
        </p: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22A4DAD-164A-449C-AEEA-6243F1109DF0}"/>
              </a:ext>
            </a:extLst>
          </p:cNvPr>
          <p:cNvSpPr txBox="1"/>
          <p:nvPr/>
        </p:nvSpPr>
        <p:spPr>
          <a:xfrm>
            <a:off x="3277172" y="4300680"/>
            <a:ext cx="7175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osoby powinny ze sobą porozmawiać,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899819F2-90A1-47EC-A51A-26B99E997692}"/>
              </a:ext>
            </a:extLst>
          </p:cNvPr>
          <p:cNvSpPr txBox="1"/>
          <p:nvPr/>
        </p:nvSpPr>
        <p:spPr>
          <a:xfrm>
            <a:off x="3595512" y="5121653"/>
            <a:ext cx="8243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663300"/>
                </a:solidFill>
                <a:latin typeface="AntykwaTorunska" panose="02000503080000020004" pitchFamily="2" charset="0"/>
              </a:rPr>
              <a:t>osoby powinny opisać swoje uczucia związane z trudną sytuacją,</a:t>
            </a:r>
          </a:p>
        </p:txBody>
      </p:sp>
    </p:spTree>
    <p:extLst>
      <p:ext uri="{BB962C8B-B14F-4D97-AF65-F5344CB8AC3E}">
        <p14:creationId xmlns:p14="http://schemas.microsoft.com/office/powerpoint/2010/main" val="370157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636</Words>
  <Application>Microsoft Office PowerPoint</Application>
  <PresentationFormat>Panoramiczny</PresentationFormat>
  <Paragraphs>105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1" baseType="lpstr">
      <vt:lpstr>Calibri</vt:lpstr>
      <vt:lpstr>Arial</vt:lpstr>
      <vt:lpstr>Calibri Light</vt:lpstr>
      <vt:lpstr>AntykwaTorunska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Agencja Reklamowa GALL s.c. P. Zasuwa L. Milewski</dc:creator>
  <cp:lastModifiedBy>Dell</cp:lastModifiedBy>
  <cp:revision>131</cp:revision>
  <dcterms:created xsi:type="dcterms:W3CDTF">2022-09-20T11:16:20Z</dcterms:created>
  <dcterms:modified xsi:type="dcterms:W3CDTF">2022-11-03T12:48:26Z</dcterms:modified>
</cp:coreProperties>
</file>