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60" r:id="rId4"/>
    <p:sldId id="267" r:id="rId5"/>
    <p:sldId id="261" r:id="rId6"/>
    <p:sldId id="271" r:id="rId7"/>
    <p:sldId id="268" r:id="rId8"/>
    <p:sldId id="263" r:id="rId9"/>
    <p:sldId id="262" r:id="rId10"/>
    <p:sldId id="274" r:id="rId11"/>
    <p:sldId id="272" r:id="rId12"/>
    <p:sldId id="265" r:id="rId13"/>
    <p:sldId id="258" r:id="rId14"/>
  </p:sldIdLst>
  <p:sldSz cx="12192000" cy="6858000"/>
  <p:notesSz cx="6858000" cy="9144000"/>
  <p:embeddedFontLst>
    <p:embeddedFont>
      <p:font typeface="AntykwaTorunska" panose="020B0604020202020204" charset="0"/>
      <p:regular r:id="rId15"/>
      <p:bold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DFCFB7"/>
    <a:srgbClr val="EDE4D7"/>
    <a:srgbClr val="E3D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96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F45850-9D67-DA18-1771-10A3159AB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D624BB9-D357-5F18-A242-BA46C44E6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1A1044-F5D8-6FC4-8FD5-C0E7DA8D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28.11.2022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D4E832-763E-B7F6-AD70-2C1283BC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70DEAD-6DBA-E8D6-82A7-07F264C2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512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BAF9BA-EF23-E131-8976-78CD2CDD0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90DD8EB-F1C5-9149-909B-5D630A3A1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11BF08-205E-DDEF-0C0C-E6FB9004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28.11.2022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DE04EE-2D38-39CC-C0B6-2AA9D3F1E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BF35E0-8355-071B-B9B9-69AE02572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673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DC68EF0-82E0-152D-B65C-32F69DE90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6707CF4-5EEF-66B8-A697-80536089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545E005-42C4-42F1-B15E-A93594FEA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28.11.2022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E439EC4-517D-2978-17B7-15A7C5007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1CFBD8-0299-D079-1679-7EA151C1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3659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B5A011-C990-B88F-9D8F-715377E0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4AAFDF-98CB-0104-38A7-4EF607BB6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D093221-F474-A26E-48FB-7DB6F048F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28.11.2022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83AA7B0-18BA-9EA0-3684-3E8F6E070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19FC24E-21A2-5F50-2B17-0C821A32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969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409724-6D33-06A9-FACD-CE070623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956AB89-ECEA-21F1-3DF9-9B5E70273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6E68411-A2EF-B32F-C724-1EED376E2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28.11.2022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B0F4F47-669B-0A72-FB7B-A1E9D454B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AF3B258-FFC7-D96A-B3D0-CDE9A607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0867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57F53B-683F-171B-5AC3-CB073FBBE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341766-326A-FB49-0C33-2DB271BF57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CDFFB05-5630-572D-2EE1-EC5715EA7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77D21D3-9830-BE75-25A7-43A4444F9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28.11.2022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C344FD1-E815-CE14-741A-EAF4E241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292F7AD-A6E1-1BD7-CC2B-C85A9C7A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638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D8542C-0B43-7052-0AA8-2AC0114A5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17665E6-A975-68DB-E237-E0F203D94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2FE0EE1-B8BA-20BD-D18B-177A24447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9A280D0-39D2-9D80-7ACB-8123FE067B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8444CF7-7344-1F05-F4DB-58F51C82EB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CC749AE-DFFF-FF01-3C25-84E72E17C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28.11.2022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09A3409-01AF-8903-ECD1-E164B237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0011839-5683-5845-F22D-44E08F530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18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C89E67-E734-DD6B-5054-6415C9A3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D742939-A04B-94DF-522E-42B9F2EC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28.11.2022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B952D8D-01F6-A315-5B0B-DAB8FE668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3766050-E2CA-E4AC-C772-275FB8B8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635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FB62154-127A-8A29-EA13-19C0CAA8F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28.11.2022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50FCEE6-8DDA-477A-8E86-B92E8F7D1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29D8D52-2722-276D-1F1C-49956B4B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3836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8ECA9E-0326-6371-16E7-01E32F7BE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1830B5-C425-B98D-8E5B-341ACCCC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2762722-6C07-4676-F309-E1DEEE1FF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188B969-79A8-C089-DF57-FF97A2730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28.11.2022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C6FB7CC-E91D-0095-FB2F-33698D82B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44AF27-7D30-5294-D3CC-87EC9286E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1488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A5E30C-4791-7E10-DDAD-CBFADA72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2E08EDB-15EC-E79A-0C32-F9E2A327E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1D2C51-8982-2BD2-3EDC-D61ACF57B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A9DCF74-DC11-46AE-8719-289BEF91D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28.11.2022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FF55590-4589-8812-F24A-F4D8FDB26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900F33C-48FB-438E-6769-A967C6162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205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3C8BB9F-C427-09BC-A40B-D7C1FAB8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ED1007B-4816-6464-B662-C27A2B2DE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8D1BBD7-CA2D-A30C-2049-C10ABEF439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8E16A-166D-48B0-9D88-5AD0955A9CF9}" type="datetimeFigureOut">
              <a:rPr lang="pl-PL" smtClean="0"/>
              <a:t>28.11.2022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948B2C3-D96C-78E9-E455-634BFC598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B545AE-46FA-B27F-C5FE-178221E68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463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8.png"/><Relationship Id="rId7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biuro@szkola-lesna.torun.p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jp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A6C59E8-7BA7-EF6F-BB6C-990CB657B5D5}"/>
              </a:ext>
            </a:extLst>
          </p:cNvPr>
          <p:cNvSpPr/>
          <p:nvPr/>
        </p:nvSpPr>
        <p:spPr>
          <a:xfrm>
            <a:off x="0" y="1"/>
            <a:ext cx="12192000" cy="5420322"/>
          </a:xfrm>
          <a:prstGeom prst="rect">
            <a:avLst/>
          </a:prstGeom>
          <a:solidFill>
            <a:srgbClr val="EDE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5E9B42F-C8A3-7125-C542-487EDDD97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6"/>
          <a:stretch/>
        </p:blipFill>
        <p:spPr>
          <a:xfrm>
            <a:off x="1717589" y="5420322"/>
            <a:ext cx="8756822" cy="143767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E626072-5255-4D20-B63F-E06557A1C92E}"/>
              </a:ext>
            </a:extLst>
          </p:cNvPr>
          <p:cNvSpPr txBox="1"/>
          <p:nvPr/>
        </p:nvSpPr>
        <p:spPr>
          <a:xfrm>
            <a:off x="1273718" y="2324886"/>
            <a:ext cx="82378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663300"/>
                </a:solidFill>
                <a:latin typeface="AntykwaTorunska" panose="02000503080000020004" pitchFamily="2" charset="0"/>
              </a:rPr>
              <a:t>Pamięć i ocalenie. </a:t>
            </a:r>
          </a:p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Program edukacji historycznej i kulturowej </a:t>
            </a:r>
          </a:p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dla dzieci i młodzieży </a:t>
            </a:r>
          </a:p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województwa kujawsko-pomorskiego.</a:t>
            </a:r>
          </a:p>
        </p:txBody>
      </p:sp>
      <p:pic>
        <p:nvPicPr>
          <p:cNvPr id="13" name="Obraz 12" descr="Obraz zawierający ciemny&#10;&#10;Opis wygenerowany automatycznie">
            <a:extLst>
              <a:ext uri="{FF2B5EF4-FFF2-40B4-BE49-F238E27FC236}">
                <a16:creationId xmlns:a16="http://schemas.microsoft.com/office/drawing/2014/main" id="{4D38D49A-7CA8-9536-AF04-9773AF14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6" y="432805"/>
            <a:ext cx="4959178" cy="498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4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248650" y="460742"/>
            <a:ext cx="12055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Czy znasz Miejsca Pamięci Narodowej?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07F3B77-CD0C-48CC-B44C-979DD2CB3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51" y="2969550"/>
            <a:ext cx="4730157" cy="314112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EA4465B-CE6C-4C33-9FFA-97C0E5B23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10" y="1580147"/>
            <a:ext cx="4930273" cy="3697705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5E03A318-8E5A-4358-B2B3-F84A666BFFD6}"/>
              </a:ext>
            </a:extLst>
          </p:cNvPr>
          <p:cNvGrpSpPr/>
          <p:nvPr/>
        </p:nvGrpSpPr>
        <p:grpSpPr>
          <a:xfrm>
            <a:off x="1038294" y="1281551"/>
            <a:ext cx="4469638" cy="1520713"/>
            <a:chOff x="244181" y="4804531"/>
            <a:chExt cx="2879399" cy="1493637"/>
          </a:xfrm>
        </p:grpSpPr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52FAC895-B753-4977-A271-1EB507428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181" y="4804531"/>
              <a:ext cx="2807075" cy="946148"/>
            </a:xfrm>
            <a:prstGeom prst="rect">
              <a:avLst/>
            </a:prstGeom>
          </p:spPr>
        </p:pic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080DA254-A4CF-4164-854A-76809901B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9499" y="5750678"/>
              <a:ext cx="2807075" cy="403942"/>
            </a:xfrm>
            <a:prstGeom prst="rect">
              <a:avLst/>
            </a:prstGeom>
          </p:spPr>
        </p:pic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D748E795-7E60-43C8-891F-FF47A6C044A5}"/>
                </a:ext>
              </a:extLst>
            </p:cNvPr>
            <p:cNvSpPr txBox="1"/>
            <p:nvPr/>
          </p:nvSpPr>
          <p:spPr>
            <a:xfrm>
              <a:off x="417412" y="4847706"/>
              <a:ext cx="263916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Tutaj masz link do audycji radiowej </a:t>
              </a:r>
            </a:p>
            <a:p>
              <a:pPr algn="ctr"/>
              <a:r>
                <a:rPr lang="pl-PL" sz="1400" b="1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 o wydarzeniach na Barbarce</a:t>
              </a:r>
            </a:p>
            <a:p>
              <a:pPr algn="ctr"/>
              <a:endParaRPr lang="pl-PL" sz="1400" dirty="0">
                <a:solidFill>
                  <a:srgbClr val="663300"/>
                </a:solidFill>
                <a:latin typeface="AntykwaTorunska" panose="02000503080000020004" pitchFamily="2" charset="0"/>
              </a:endParaRPr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7354DAD5-520F-4AF9-BC19-C909A2AA9D0C}"/>
                </a:ext>
              </a:extLst>
            </p:cNvPr>
            <p:cNvSpPr txBox="1"/>
            <p:nvPr/>
          </p:nvSpPr>
          <p:spPr>
            <a:xfrm>
              <a:off x="383511" y="5784264"/>
              <a:ext cx="2740069" cy="513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audycja radiowa – relacja świadków zbrodni</a:t>
              </a:r>
            </a:p>
            <a:p>
              <a:pPr algn="ctr"/>
              <a:endParaRPr lang="pl-PL" sz="1400" dirty="0">
                <a:solidFill>
                  <a:srgbClr val="663300"/>
                </a:solidFill>
                <a:latin typeface="AntykwaTorunska" panose="0200050308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364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1" y="526060"/>
            <a:ext cx="7611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Czy znasz Miejsca Pamięci Narodowej?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03EE6EB0-E10C-4D85-9885-C2E2D7BA4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485" y="218302"/>
            <a:ext cx="4847474" cy="5749299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747037A3-02E4-45AA-B34B-8E3C60702A8B}"/>
              </a:ext>
            </a:extLst>
          </p:cNvPr>
          <p:cNvGrpSpPr/>
          <p:nvPr/>
        </p:nvGrpSpPr>
        <p:grpSpPr>
          <a:xfrm>
            <a:off x="4514335" y="1726389"/>
            <a:ext cx="2979689" cy="1141752"/>
            <a:chOff x="3200400" y="3769895"/>
            <a:chExt cx="2578010" cy="1074821"/>
          </a:xfrm>
        </p:grpSpPr>
        <p:sp>
          <p:nvSpPr>
            <p:cNvPr id="4" name="Dymek mowy: prostokąt 3">
              <a:extLst>
                <a:ext uri="{FF2B5EF4-FFF2-40B4-BE49-F238E27FC236}">
                  <a16:creationId xmlns:a16="http://schemas.microsoft.com/office/drawing/2014/main" id="{34A31620-6A87-44A8-A23E-27DB983EBB4E}"/>
                </a:ext>
              </a:extLst>
            </p:cNvPr>
            <p:cNvSpPr/>
            <p:nvPr/>
          </p:nvSpPr>
          <p:spPr>
            <a:xfrm>
              <a:off x="3200400" y="3769895"/>
              <a:ext cx="2286000" cy="1074821"/>
            </a:xfrm>
            <a:prstGeom prst="wedgeRectCallout">
              <a:avLst>
                <a:gd name="adj1" fmla="val 117412"/>
                <a:gd name="adj2" fmla="val -95709"/>
              </a:avLst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AD1FEA7F-1883-4A4E-B6BB-185D4DFCB59D}"/>
                </a:ext>
              </a:extLst>
            </p:cNvPr>
            <p:cNvSpPr txBox="1"/>
            <p:nvPr/>
          </p:nvSpPr>
          <p:spPr>
            <a:xfrm>
              <a:off x="3325221" y="3953362"/>
              <a:ext cx="2453189" cy="782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     </a:t>
              </a:r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Piaśnica </a:t>
              </a:r>
            </a:p>
            <a:p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koło Wejherowa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61FEB19F-FA92-456E-AF34-FE65D82E5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73" y="1706729"/>
            <a:ext cx="5790743" cy="386049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84C2F85-9205-452F-A3E5-9E77CA45B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54" y="1998282"/>
            <a:ext cx="5763962" cy="384264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71A7A85-95EA-4346-A849-65D1C49F8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72" y="2232200"/>
            <a:ext cx="5763962" cy="384264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6A98476-EBA5-4699-9E90-EC9307517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87" y="2431144"/>
            <a:ext cx="5763961" cy="3842641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FF69A370-CE28-41D0-9101-BDFEC5C11E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19" y="2788967"/>
            <a:ext cx="5739514" cy="382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430DA40-9CCE-724F-A2CF-EC29C66D2B44}"/>
              </a:ext>
            </a:extLst>
          </p:cNvPr>
          <p:cNvSpPr/>
          <p:nvPr/>
        </p:nvSpPr>
        <p:spPr>
          <a:xfrm>
            <a:off x="4610160" y="4497347"/>
            <a:ext cx="4347410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799720" y="606662"/>
            <a:ext cx="109808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Więcej informacji dotyczących Zbrodni Pomorskiej na stronie </a:t>
            </a:r>
          </a:p>
          <a:p>
            <a:pPr algn="ctr"/>
            <a:r>
              <a:rPr lang="pl-PL" sz="3600" b="1" dirty="0">
                <a:solidFill>
                  <a:srgbClr val="663300"/>
                </a:solidFill>
                <a:latin typeface="AntykwaTorunska" panose="02000503080000020004" pitchFamily="2" charset="0"/>
              </a:rPr>
              <a:t>www.barbarkahistoria.pl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2F21930-93B8-4748-A707-0A01D36226D0}"/>
              </a:ext>
            </a:extLst>
          </p:cNvPr>
          <p:cNvSpPr txBox="1"/>
          <p:nvPr/>
        </p:nvSpPr>
        <p:spPr>
          <a:xfrm>
            <a:off x="4796589" y="3144753"/>
            <a:ext cx="416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663300"/>
                </a:solidFill>
                <a:latin typeface="AntykwaTorunska" panose="02000503080000020004" pitchFamily="2" charset="0"/>
              </a:rPr>
              <a:t>Tutaj masz link do przykładowych </a:t>
            </a:r>
          </a:p>
          <a:p>
            <a:pPr algn="ctr"/>
            <a:r>
              <a:rPr lang="pl-PL" b="1" dirty="0">
                <a:solidFill>
                  <a:srgbClr val="663300"/>
                </a:solidFill>
                <a:latin typeface="AntykwaTorunska" panose="02000503080000020004" pitchFamily="2" charset="0"/>
              </a:rPr>
              <a:t>kart pracy</a:t>
            </a:r>
          </a:p>
        </p:txBody>
      </p:sp>
      <p:sp>
        <p:nvSpPr>
          <p:cNvPr id="11" name="Objaśnienie ze strzałką w dół 3">
            <a:extLst>
              <a:ext uri="{FF2B5EF4-FFF2-40B4-BE49-F238E27FC236}">
                <a16:creationId xmlns:a16="http://schemas.microsoft.com/office/drawing/2014/main" id="{6FBFBD8C-B21E-4F09-9505-333AE7FB35B9}"/>
              </a:ext>
            </a:extLst>
          </p:cNvPr>
          <p:cNvSpPr/>
          <p:nvPr/>
        </p:nvSpPr>
        <p:spPr>
          <a:xfrm>
            <a:off x="4732421" y="2991511"/>
            <a:ext cx="4225149" cy="1483344"/>
          </a:xfrm>
          <a:prstGeom prst="downArrowCallout">
            <a:avLst/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371D68F-A7CE-478B-A45B-CAD611CC6C16}"/>
              </a:ext>
            </a:extLst>
          </p:cNvPr>
          <p:cNvSpPr txBox="1"/>
          <p:nvPr/>
        </p:nvSpPr>
        <p:spPr>
          <a:xfrm>
            <a:off x="5178135" y="4522538"/>
            <a:ext cx="3211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rgbClr val="663300"/>
                </a:solidFill>
                <a:latin typeface="AntykwaTorunska" panose="02000503080000020004" pitchFamily="2" charset="0"/>
              </a:rPr>
              <a:t>karty pracy</a:t>
            </a:r>
          </a:p>
        </p:txBody>
      </p:sp>
      <p:pic>
        <p:nvPicPr>
          <p:cNvPr id="13" name="Obraz 12" descr="Obraz zawierający ciemny&#10;&#10;Opis wygenerowany automatycznie">
            <a:extLst>
              <a:ext uri="{FF2B5EF4-FFF2-40B4-BE49-F238E27FC236}">
                <a16:creationId xmlns:a16="http://schemas.microsoft.com/office/drawing/2014/main" id="{8D9E4123-D5A1-4CAD-90AC-DF7428BE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94" y="2125579"/>
            <a:ext cx="3860206" cy="38822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93BAA49-8751-44B1-921D-E6C29CE4D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" y="1631347"/>
            <a:ext cx="3236382" cy="44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71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F11EBE2-205D-4C7E-9C5B-2469F4A93921}"/>
              </a:ext>
            </a:extLst>
          </p:cNvPr>
          <p:cNvSpPr txBox="1"/>
          <p:nvPr/>
        </p:nvSpPr>
        <p:spPr>
          <a:xfrm>
            <a:off x="104274" y="735249"/>
            <a:ext cx="74274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rgbClr val="663300"/>
                </a:solidFill>
                <a:latin typeface="AntykwaTorunska" panose="02000503080000020004" pitchFamily="2" charset="0"/>
              </a:rPr>
              <a:t>Dziękujemy, że skorzystałaś/eś z naszych materiałów aby zdobywać i poszerzać wiedzę historyczną. </a:t>
            </a:r>
          </a:p>
          <a:p>
            <a:pPr algn="ctr"/>
            <a:endParaRPr lang="pl-PL" sz="2800" dirty="0">
              <a:solidFill>
                <a:srgbClr val="663300"/>
              </a:solidFill>
              <a:latin typeface="AntykwaTorunska" panose="02000503080000020004" pitchFamily="2" charset="0"/>
            </a:endParaRPr>
          </a:p>
          <a:p>
            <a:pPr algn="ctr"/>
            <a:r>
              <a:rPr lang="pl-PL" sz="2800" dirty="0">
                <a:solidFill>
                  <a:srgbClr val="663300"/>
                </a:solidFill>
                <a:latin typeface="AntykwaTorunska" panose="02000503080000020004" pitchFamily="2" charset="0"/>
              </a:rPr>
              <a:t>Jeśli chciałbyś zadać nam pytanie dotyczące tego tematu skontaktuj się z nami.  </a:t>
            </a:r>
            <a:endParaRPr lang="pl-PL" sz="2800" b="1" dirty="0">
              <a:solidFill>
                <a:srgbClr val="663300"/>
              </a:solidFill>
              <a:latin typeface="AntykwaTorunska" panose="02000503080000020004" pitchFamily="2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C397925-1DC5-4547-99E7-69502E678C35}"/>
              </a:ext>
            </a:extLst>
          </p:cNvPr>
          <p:cNvSpPr txBox="1"/>
          <p:nvPr/>
        </p:nvSpPr>
        <p:spPr>
          <a:xfrm>
            <a:off x="-344905" y="4142436"/>
            <a:ext cx="8502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663300"/>
                </a:solidFill>
                <a:latin typeface="AntykwaTorunska" panose="02000503080000020004" pitchFamily="2" charset="0"/>
              </a:rPr>
              <a:t>Stowarzyszenie „</a:t>
            </a:r>
            <a:r>
              <a:rPr lang="pl-PL" sz="2000" b="1" dirty="0" err="1">
                <a:solidFill>
                  <a:srgbClr val="663300"/>
                </a:solidFill>
                <a:latin typeface="AntykwaTorunska" panose="02000503080000020004" pitchFamily="2" charset="0"/>
              </a:rPr>
              <a:t>Tilia</a:t>
            </a:r>
            <a:r>
              <a:rPr lang="pl-PL" sz="2000" b="1" dirty="0">
                <a:solidFill>
                  <a:srgbClr val="663300"/>
                </a:solidFill>
                <a:latin typeface="AntykwaTorunska" panose="02000503080000020004" pitchFamily="2" charset="0"/>
              </a:rPr>
              <a:t>”, Szkoła Leśna na Barbarce</a:t>
            </a:r>
          </a:p>
          <a:p>
            <a:pPr algn="ctr"/>
            <a:r>
              <a:rPr lang="pl-PL" sz="2000" b="1" dirty="0">
                <a:solidFill>
                  <a:srgbClr val="663300"/>
                </a:solidFill>
                <a:latin typeface="AntykwaTorunska" panose="02000503080000020004" pitchFamily="2" charset="0"/>
              </a:rPr>
              <a:t>Ul. Przysiecka 13, 87-100 Toruń</a:t>
            </a:r>
          </a:p>
          <a:p>
            <a:pPr algn="ctr"/>
            <a:r>
              <a:rPr lang="pl-PL" sz="2000" b="1" dirty="0">
                <a:solidFill>
                  <a:srgbClr val="663300"/>
                </a:solidFill>
                <a:latin typeface="AntykwaTorunska" panose="0200050308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biuro@szkola-lesna.torun.pl</a:t>
            </a:r>
            <a:r>
              <a:rPr lang="pl-PL" sz="2000" b="1" dirty="0">
                <a:solidFill>
                  <a:srgbClr val="663300"/>
                </a:solidFill>
                <a:latin typeface="AntykwaTorunska" panose="02000503080000020004" pitchFamily="2" charset="0"/>
              </a:rPr>
              <a:t>, 56 657 60 85</a:t>
            </a:r>
          </a:p>
        </p:txBody>
      </p:sp>
      <p:pic>
        <p:nvPicPr>
          <p:cNvPr id="11" name="Obraz 10" descr="Obraz zawierający ciemny&#10;&#10;Opis wygenerowany automatycznie">
            <a:extLst>
              <a:ext uri="{FF2B5EF4-FFF2-40B4-BE49-F238E27FC236}">
                <a16:creationId xmlns:a16="http://schemas.microsoft.com/office/drawing/2014/main" id="{5D665450-A51B-417E-B4B9-A875797560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75" y="753979"/>
            <a:ext cx="5297925" cy="532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3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A6C59E8-7BA7-EF6F-BB6C-990CB657B5D5}"/>
              </a:ext>
            </a:extLst>
          </p:cNvPr>
          <p:cNvSpPr/>
          <p:nvPr/>
        </p:nvSpPr>
        <p:spPr>
          <a:xfrm>
            <a:off x="0" y="0"/>
            <a:ext cx="12192000" cy="5420322"/>
          </a:xfrm>
          <a:prstGeom prst="rect">
            <a:avLst/>
          </a:prstGeom>
          <a:solidFill>
            <a:srgbClr val="EDE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5E9B42F-C8A3-7125-C542-487EDDD97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6"/>
          <a:stretch/>
        </p:blipFill>
        <p:spPr>
          <a:xfrm>
            <a:off x="1717589" y="5420322"/>
            <a:ext cx="8756822" cy="143767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E626072-5255-4D20-B63F-E06557A1C92E}"/>
              </a:ext>
            </a:extLst>
          </p:cNvPr>
          <p:cNvSpPr txBox="1"/>
          <p:nvPr/>
        </p:nvSpPr>
        <p:spPr>
          <a:xfrm>
            <a:off x="529389" y="857034"/>
            <a:ext cx="112615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solidFill>
                  <a:srgbClr val="663300"/>
                </a:solidFill>
                <a:latin typeface="AntykwaTorunska" panose="02000503080000020004" pitchFamily="2" charset="0"/>
              </a:rPr>
              <a:t>Pamięć i ocalenie. Szlakiem historii Pomorza </a:t>
            </a:r>
          </a:p>
          <a:p>
            <a:pPr algn="ctr"/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Materiały edukacyjne dla uczniów i nauczycieli </a:t>
            </a:r>
          </a:p>
          <a:p>
            <a:pPr algn="ctr"/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klas VIII -ponadpodstawowych z województwa kujawsko-pomorskiego.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944A231-FC1B-47BB-9652-5F4C3FAADDCD}"/>
              </a:ext>
            </a:extLst>
          </p:cNvPr>
          <p:cNvSpPr txBox="1"/>
          <p:nvPr/>
        </p:nvSpPr>
        <p:spPr>
          <a:xfrm>
            <a:off x="417094" y="3160618"/>
            <a:ext cx="114861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663300"/>
                </a:solidFill>
                <a:latin typeface="AntykwaTorunska" panose="02000503080000020004" pitchFamily="2" charset="0"/>
              </a:rPr>
              <a:t>Materiały zawierają filmy, zadania sprawdzające oraz ciekawą oprawę graficzną.</a:t>
            </a:r>
          </a:p>
          <a:p>
            <a:pPr algn="just"/>
            <a:endParaRPr lang="pl-PL" sz="2000" dirty="0">
              <a:solidFill>
                <a:srgbClr val="663300"/>
              </a:solidFill>
              <a:latin typeface="AntykwaTorunska" panose="02000503080000020004" pitchFamily="2" charset="0"/>
            </a:endParaRPr>
          </a:p>
          <a:p>
            <a:pPr algn="just"/>
            <a:r>
              <a:rPr lang="pl-PL" sz="2000" dirty="0">
                <a:solidFill>
                  <a:srgbClr val="663300"/>
                </a:solidFill>
                <a:latin typeface="AntykwaTorunska" panose="02000503080000020004" pitchFamily="2" charset="0"/>
              </a:rPr>
              <a:t>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663300"/>
                </a:solidFill>
                <a:latin typeface="AntykwaTorunska" panose="02000503080000020004" pitchFamily="2" charset="0"/>
              </a:rPr>
              <a:t>Informacje dotyczą historii okresu II Wojny Światowej ze szczególnym uwzględnieniem obszaru woj. kujawsko-pomorskiego oraz historii osady Barbarka. </a:t>
            </a:r>
          </a:p>
        </p:txBody>
      </p:sp>
    </p:spTree>
    <p:extLst>
      <p:ext uri="{BB962C8B-B14F-4D97-AF65-F5344CB8AC3E}">
        <p14:creationId xmlns:p14="http://schemas.microsoft.com/office/powerpoint/2010/main" val="3046804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264693" y="444974"/>
            <a:ext cx="1192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Co się działo na Pomorzu w trakcie II Wojny Światowej?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2F21930-93B8-4748-A707-0A01D36226D0}"/>
              </a:ext>
            </a:extLst>
          </p:cNvPr>
          <p:cNvSpPr txBox="1"/>
          <p:nvPr/>
        </p:nvSpPr>
        <p:spPr>
          <a:xfrm>
            <a:off x="5101388" y="1656793"/>
            <a:ext cx="6874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W latach 1920-1939 (przed II Wojną Światową) granice Polski były zupełnie inne niż obecnie.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97395C0-4446-47B9-A7B8-D11062CC6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05" y="1004475"/>
            <a:ext cx="4235116" cy="245140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700BD95B-9697-451F-9C43-759629397F1E}"/>
              </a:ext>
            </a:extLst>
          </p:cNvPr>
          <p:cNvSpPr txBox="1"/>
          <p:nvPr/>
        </p:nvSpPr>
        <p:spPr>
          <a:xfrm>
            <a:off x="5101388" y="2868301"/>
            <a:ext cx="6874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Toruń był stolicą województwa Pomorskiego.</a:t>
            </a:r>
          </a:p>
          <a:p>
            <a:pPr algn="ctr"/>
            <a:endParaRPr lang="pl-PL" sz="2400" dirty="0">
              <a:solidFill>
                <a:srgbClr val="663300"/>
              </a:solidFill>
              <a:latin typeface="AntykwaTorunska" panose="02000503080000020004" pitchFamily="2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CE6A697-9B94-4E32-AD9E-B99B346310A6}"/>
              </a:ext>
            </a:extLst>
          </p:cNvPr>
          <p:cNvSpPr txBox="1"/>
          <p:nvPr/>
        </p:nvSpPr>
        <p:spPr>
          <a:xfrm>
            <a:off x="5277851" y="3769424"/>
            <a:ext cx="65211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Tereny północnej Polski do końca I Wojny Światowej były pod zaborem pruskim. </a:t>
            </a:r>
          </a:p>
          <a:p>
            <a:endParaRPr lang="pl-PL" sz="2400" dirty="0">
              <a:solidFill>
                <a:srgbClr val="663300"/>
              </a:solidFill>
              <a:latin typeface="AntykwaTorunska" panose="02000503080000020004" pitchFamily="2" charset="0"/>
            </a:endParaRPr>
          </a:p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Dlatego po powstaniu Państwa Polskiego teren ten zamieszkiwało wiele osób narodowości Niemieckiej </a:t>
            </a:r>
          </a:p>
          <a:p>
            <a:pPr algn="ctr"/>
            <a:endParaRPr lang="pl-PL" sz="2400" dirty="0">
              <a:solidFill>
                <a:srgbClr val="663300"/>
              </a:solidFill>
              <a:latin typeface="AntykwaTorunska" panose="02000503080000020004" pitchFamily="2" charset="0"/>
            </a:endParaRPr>
          </a:p>
        </p:txBody>
      </p:sp>
      <p:pic>
        <p:nvPicPr>
          <p:cNvPr id="4" name="Grafika 3" descr="Strzał w dziesiątkę">
            <a:extLst>
              <a:ext uri="{FF2B5EF4-FFF2-40B4-BE49-F238E27FC236}">
                <a16:creationId xmlns:a16="http://schemas.microsoft.com/office/drawing/2014/main" id="{801C1FD4-09C8-448F-BDC1-A9841E373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4863" y="2815055"/>
            <a:ext cx="451859" cy="45185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6134EA3-05FE-46D5-9663-FF6BCB110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79" y="3394345"/>
            <a:ext cx="3894807" cy="301984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6F85415-E7CB-4FA3-8BFF-3AD22D2616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112" y="3394345"/>
            <a:ext cx="4272375" cy="296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264693" y="658770"/>
            <a:ext cx="7082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Co się działo na Pomorzu </a:t>
            </a:r>
          </a:p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w trakcie II Wojny Światowej?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494F5CAD-FFF4-48D0-A1F0-2E137C381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379" y="261426"/>
            <a:ext cx="4984244" cy="591151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2F21930-93B8-4748-A707-0A01D36226D0}"/>
              </a:ext>
            </a:extLst>
          </p:cNvPr>
          <p:cNvSpPr txBox="1"/>
          <p:nvPr/>
        </p:nvSpPr>
        <p:spPr>
          <a:xfrm>
            <a:off x="264693" y="2148677"/>
            <a:ext cx="7483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Po rozpoczęciu II Wojny Światowej, Niemcy rozpoczęli akcję eksterminacji ludności polskiej pod nazwą „Inteligencja”</a:t>
            </a:r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79EA115C-C11A-48A0-97D5-3F07AB34DE62}"/>
              </a:ext>
            </a:extLst>
          </p:cNvPr>
          <p:cNvGrpSpPr/>
          <p:nvPr/>
        </p:nvGrpSpPr>
        <p:grpSpPr>
          <a:xfrm>
            <a:off x="1507957" y="3636571"/>
            <a:ext cx="4660232" cy="2028404"/>
            <a:chOff x="316505" y="4804531"/>
            <a:chExt cx="2807075" cy="1350090"/>
          </a:xfrm>
        </p:grpSpPr>
        <p:pic>
          <p:nvPicPr>
            <p:cNvPr id="21" name="Obraz 20">
              <a:extLst>
                <a:ext uri="{FF2B5EF4-FFF2-40B4-BE49-F238E27FC236}">
                  <a16:creationId xmlns:a16="http://schemas.microsoft.com/office/drawing/2014/main" id="{D210CC72-22E0-4613-BDC7-1F124E6AB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513" y="4804531"/>
              <a:ext cx="2673061" cy="946148"/>
            </a:xfrm>
            <a:prstGeom prst="rect">
              <a:avLst/>
            </a:prstGeom>
          </p:spPr>
        </p:pic>
        <p:pic>
          <p:nvPicPr>
            <p:cNvPr id="22" name="Obraz 21">
              <a:extLst>
                <a:ext uri="{FF2B5EF4-FFF2-40B4-BE49-F238E27FC236}">
                  <a16:creationId xmlns:a16="http://schemas.microsoft.com/office/drawing/2014/main" id="{D06AABDB-4BFB-4171-A10E-DA197CCB0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505" y="5750679"/>
              <a:ext cx="2807075" cy="403942"/>
            </a:xfrm>
            <a:prstGeom prst="rect">
              <a:avLst/>
            </a:prstGeom>
          </p:spPr>
        </p:pic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9EE3CF72-FE61-4998-A835-2CACEBA8DA45}"/>
                </a:ext>
              </a:extLst>
            </p:cNvPr>
            <p:cNvSpPr txBox="1"/>
            <p:nvPr/>
          </p:nvSpPr>
          <p:spPr>
            <a:xfrm>
              <a:off x="417412" y="4847706"/>
              <a:ext cx="2639162" cy="692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Tutaj masz link do filmu o </a:t>
              </a:r>
            </a:p>
            <a:p>
              <a:pPr algn="ctr"/>
              <a:r>
                <a:rPr lang="pl-PL" sz="1400" b="1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wydarzeniach związanych ze Zbrodnią Pomorską </a:t>
              </a:r>
            </a:p>
            <a:p>
              <a:pPr algn="ctr"/>
              <a:endParaRPr lang="pl-PL" sz="1400" dirty="0">
                <a:solidFill>
                  <a:srgbClr val="663300"/>
                </a:solidFill>
                <a:latin typeface="AntykwaTorunska" panose="02000503080000020004" pitchFamily="2" charset="0"/>
              </a:endParaRPr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6B10C1B9-2F9A-4425-A109-4E1DB6062FED}"/>
                </a:ext>
              </a:extLst>
            </p:cNvPr>
            <p:cNvSpPr txBox="1"/>
            <p:nvPr/>
          </p:nvSpPr>
          <p:spPr>
            <a:xfrm>
              <a:off x="417412" y="5762814"/>
              <a:ext cx="2639162" cy="348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film o Zbrodni Pomorskiej</a:t>
              </a:r>
            </a:p>
            <a:p>
              <a:pPr algn="ctr"/>
              <a:endParaRPr lang="pl-PL" sz="1400" dirty="0">
                <a:solidFill>
                  <a:srgbClr val="663300"/>
                </a:solidFill>
                <a:latin typeface="AntykwaTorunska" panose="0200050308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01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104274" y="526060"/>
            <a:ext cx="11983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Co się działo w Toruniu w trakcie II Wojny Światowej?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2F21930-93B8-4748-A707-0A01D36226D0}"/>
              </a:ext>
            </a:extLst>
          </p:cNvPr>
          <p:cNvSpPr txBox="1"/>
          <p:nvPr/>
        </p:nvSpPr>
        <p:spPr>
          <a:xfrm>
            <a:off x="502021" y="1439204"/>
            <a:ext cx="5337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W dniu 7 września 1939r. żołnierze niemieccy wkroczyli do Torunia.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3E4847E-841D-4942-810F-96C8F5772527}"/>
              </a:ext>
            </a:extLst>
          </p:cNvPr>
          <p:cNvSpPr txBox="1"/>
          <p:nvPr/>
        </p:nvSpPr>
        <p:spPr>
          <a:xfrm>
            <a:off x="298556" y="2722435"/>
            <a:ext cx="56031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Utworzono specjalne oddziały niemieckiej samoobrony (</a:t>
            </a:r>
            <a:r>
              <a:rPr lang="pl-PL" sz="2400" dirty="0" err="1">
                <a:solidFill>
                  <a:srgbClr val="663300"/>
                </a:solidFill>
                <a:latin typeface="AntykwaTorunska" panose="02000503080000020004" pitchFamily="2" charset="0"/>
              </a:rPr>
              <a:t>Selbschutz</a:t>
            </a: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), które prowadziły aresztowania Polaków. </a:t>
            </a:r>
          </a:p>
          <a:p>
            <a:endParaRPr lang="pl-PL" sz="2400" dirty="0">
              <a:solidFill>
                <a:srgbClr val="663300"/>
              </a:solidFill>
              <a:latin typeface="AntykwaTorunska" panose="02000503080000020004" pitchFamily="2" charset="0"/>
            </a:endParaRPr>
          </a:p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Aresztowane osoby trafiały do Fortów Twierdzy Toruń, gdzie przygotowano więzienia.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F2BBAA-9B16-455A-8A09-3A0F6659A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05709"/>
            <a:ext cx="5797444" cy="403888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A5D78CD-561A-448A-A96B-DFD69EACD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81" y="2225914"/>
            <a:ext cx="5666072" cy="354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4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77995" y="480294"/>
            <a:ext cx="11983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Co się działo w Toruniu w trakcie II Wojny Światowej?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2F21930-93B8-4748-A707-0A01D36226D0}"/>
              </a:ext>
            </a:extLst>
          </p:cNvPr>
          <p:cNvSpPr txBox="1"/>
          <p:nvPr/>
        </p:nvSpPr>
        <p:spPr>
          <a:xfrm>
            <a:off x="375231" y="1242108"/>
            <a:ext cx="6075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Fort VII jest jednym z elementów Twierdzy Toruń. </a:t>
            </a:r>
          </a:p>
          <a:p>
            <a:pPr algn="just"/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Powstał w latach 1888-1893.  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75D564C7-BCF5-4C9B-A377-D8D5EBDE502E}"/>
              </a:ext>
            </a:extLst>
          </p:cNvPr>
          <p:cNvGrpSpPr/>
          <p:nvPr/>
        </p:nvGrpSpPr>
        <p:grpSpPr>
          <a:xfrm>
            <a:off x="6451041" y="1453226"/>
            <a:ext cx="5205047" cy="4069081"/>
            <a:chOff x="649707" y="2144113"/>
            <a:chExt cx="4461462" cy="3322460"/>
          </a:xfrm>
        </p:grpSpPr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FAC81ED3-8453-4922-8725-A43EA75B8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880" y="2144113"/>
              <a:ext cx="4235116" cy="3176337"/>
            </a:xfrm>
            <a:prstGeom prst="rect">
              <a:avLst/>
            </a:prstGeom>
          </p:spPr>
        </p:pic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F5CA1BC9-ADE7-4D71-929F-651AA7A775E3}"/>
                </a:ext>
              </a:extLst>
            </p:cNvPr>
            <p:cNvSpPr txBox="1"/>
            <p:nvPr/>
          </p:nvSpPr>
          <p:spPr>
            <a:xfrm>
              <a:off x="649707" y="5089617"/>
              <a:ext cx="4461462" cy="3769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         Fort VII stan obecny </a:t>
              </a:r>
            </a:p>
          </p:txBody>
        </p:sp>
      </p:grpSp>
      <p:pic>
        <p:nvPicPr>
          <p:cNvPr id="19" name="Obraz 18">
            <a:extLst>
              <a:ext uri="{FF2B5EF4-FFF2-40B4-BE49-F238E27FC236}">
                <a16:creationId xmlns:a16="http://schemas.microsoft.com/office/drawing/2014/main" id="{D60AD7C4-6BD5-4ECC-B6C1-4D9BE1762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76" y="1893228"/>
            <a:ext cx="4940976" cy="3705733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466FED9C-F97F-4F47-A6D0-0032A0717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75" y="2246917"/>
            <a:ext cx="4940976" cy="3705733"/>
          </a:xfrm>
          <a:prstGeom prst="rect">
            <a:avLst/>
          </a:prstGeom>
        </p:spPr>
      </p:pic>
      <p:grpSp>
        <p:nvGrpSpPr>
          <p:cNvPr id="29" name="Grupa 28">
            <a:extLst>
              <a:ext uri="{FF2B5EF4-FFF2-40B4-BE49-F238E27FC236}">
                <a16:creationId xmlns:a16="http://schemas.microsoft.com/office/drawing/2014/main" id="{4A6CD414-0975-4816-BF78-26E22B43C71C}"/>
              </a:ext>
            </a:extLst>
          </p:cNvPr>
          <p:cNvGrpSpPr/>
          <p:nvPr/>
        </p:nvGrpSpPr>
        <p:grpSpPr>
          <a:xfrm>
            <a:off x="1118596" y="2657090"/>
            <a:ext cx="4184623" cy="3516947"/>
            <a:chOff x="1086512" y="2648301"/>
            <a:chExt cx="4184623" cy="3516947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11952E8A-5054-4ECE-BC30-CA31AA56BCFA}"/>
                </a:ext>
              </a:extLst>
            </p:cNvPr>
            <p:cNvSpPr/>
            <p:nvPr/>
          </p:nvSpPr>
          <p:spPr>
            <a:xfrm>
              <a:off x="1281628" y="3859351"/>
              <a:ext cx="3927277" cy="414046"/>
            </a:xfrm>
            <a:prstGeom prst="rect">
              <a:avLst/>
            </a:prstGeom>
            <a:solidFill>
              <a:srgbClr val="DFC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3BFDB4A4-E890-408D-9E7A-EA94F7B9E1FD}"/>
                </a:ext>
              </a:extLst>
            </p:cNvPr>
            <p:cNvSpPr txBox="1"/>
            <p:nvPr/>
          </p:nvSpPr>
          <p:spPr>
            <a:xfrm>
              <a:off x="1110154" y="2746550"/>
              <a:ext cx="41609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Tutaj masz link do filmu o historii Fortu VII</a:t>
              </a:r>
            </a:p>
          </p:txBody>
        </p:sp>
        <p:sp>
          <p:nvSpPr>
            <p:cNvPr id="23" name="Objaśnienie ze strzałką w dół 3">
              <a:extLst>
                <a:ext uri="{FF2B5EF4-FFF2-40B4-BE49-F238E27FC236}">
                  <a16:creationId xmlns:a16="http://schemas.microsoft.com/office/drawing/2014/main" id="{41D570DE-759B-4750-8DCE-85FC3CB31AFC}"/>
                </a:ext>
              </a:extLst>
            </p:cNvPr>
            <p:cNvSpPr/>
            <p:nvPr/>
          </p:nvSpPr>
          <p:spPr>
            <a:xfrm>
              <a:off x="1086513" y="2648301"/>
              <a:ext cx="4184622" cy="1200329"/>
            </a:xfrm>
            <a:prstGeom prst="downArrowCallout">
              <a:avLst/>
            </a:prstGeom>
            <a:noFill/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ECF58F33-5F17-48E1-8DAE-5C1ACC3F8026}"/>
                </a:ext>
              </a:extLst>
            </p:cNvPr>
            <p:cNvSpPr txBox="1"/>
            <p:nvPr/>
          </p:nvSpPr>
          <p:spPr>
            <a:xfrm>
              <a:off x="1584913" y="3894542"/>
              <a:ext cx="32114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FILM</a:t>
              </a:r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54EEA065-C2D6-46FA-BBB1-540E05C76C8C}"/>
                </a:ext>
              </a:extLst>
            </p:cNvPr>
            <p:cNvSpPr/>
            <p:nvPr/>
          </p:nvSpPr>
          <p:spPr>
            <a:xfrm>
              <a:off x="1136930" y="5763369"/>
              <a:ext cx="4071975" cy="401879"/>
            </a:xfrm>
            <a:prstGeom prst="rect">
              <a:avLst/>
            </a:prstGeom>
            <a:solidFill>
              <a:srgbClr val="DFC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F9555F50-1EDF-42D0-8CFC-F9345527BAEE}"/>
                </a:ext>
              </a:extLst>
            </p:cNvPr>
            <p:cNvSpPr txBox="1"/>
            <p:nvPr/>
          </p:nvSpPr>
          <p:spPr>
            <a:xfrm>
              <a:off x="1086512" y="4530291"/>
              <a:ext cx="41609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Tutaj masz link do filmu o pomniku „Kamienie Chwały”</a:t>
              </a:r>
            </a:p>
            <a:p>
              <a:pPr algn="ctr"/>
              <a:endParaRPr lang="pl-PL" sz="1400" dirty="0">
                <a:solidFill>
                  <a:srgbClr val="663300"/>
                </a:solidFill>
                <a:latin typeface="AntykwaTorunska" panose="02000503080000020004" pitchFamily="2" charset="0"/>
              </a:endParaRPr>
            </a:p>
          </p:txBody>
        </p:sp>
        <p:sp>
          <p:nvSpPr>
            <p:cNvPr id="27" name="pole tekstowe 26">
              <a:extLst>
                <a:ext uri="{FF2B5EF4-FFF2-40B4-BE49-F238E27FC236}">
                  <a16:creationId xmlns:a16="http://schemas.microsoft.com/office/drawing/2014/main" id="{43B6A91D-7C80-4D56-9057-BFF0369B6DEF}"/>
                </a:ext>
              </a:extLst>
            </p:cNvPr>
            <p:cNvSpPr txBox="1"/>
            <p:nvPr/>
          </p:nvSpPr>
          <p:spPr>
            <a:xfrm>
              <a:off x="1136930" y="5811643"/>
              <a:ext cx="39272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FILM</a:t>
              </a:r>
            </a:p>
          </p:txBody>
        </p:sp>
        <p:sp>
          <p:nvSpPr>
            <p:cNvPr id="28" name="Objaśnienie ze strzałką w dół 3">
              <a:extLst>
                <a:ext uri="{FF2B5EF4-FFF2-40B4-BE49-F238E27FC236}">
                  <a16:creationId xmlns:a16="http://schemas.microsoft.com/office/drawing/2014/main" id="{CC5D6121-0073-43A0-B201-099842E6A6CD}"/>
                </a:ext>
              </a:extLst>
            </p:cNvPr>
            <p:cNvSpPr/>
            <p:nvPr/>
          </p:nvSpPr>
          <p:spPr>
            <a:xfrm>
              <a:off x="1110152" y="4453554"/>
              <a:ext cx="4137341" cy="1281352"/>
            </a:xfrm>
            <a:prstGeom prst="downArrowCallout">
              <a:avLst/>
            </a:prstGeom>
            <a:noFill/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93243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77995" y="480294"/>
            <a:ext cx="11983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Co się działo w Toruniu w trakcie II Wojny Światowej?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2F21930-93B8-4748-A707-0A01D36226D0}"/>
              </a:ext>
            </a:extLst>
          </p:cNvPr>
          <p:cNvSpPr txBox="1"/>
          <p:nvPr/>
        </p:nvSpPr>
        <p:spPr>
          <a:xfrm>
            <a:off x="2340388" y="1240803"/>
            <a:ext cx="6805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Więźniów przetrzymywano m.in. w Forcie VII 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19BDB92-883F-4FB1-9FCE-C84C8A9C9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93" y="1848221"/>
            <a:ext cx="4148174" cy="285373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E4C7DEC-747A-43CC-8E32-8B9E67415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894" y="1832433"/>
            <a:ext cx="4148175" cy="260713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CE9002B-23E3-49C5-AFC5-5ED8141E3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997" y="2639711"/>
            <a:ext cx="5067794" cy="283517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EE65E46-04D0-4E02-9694-6B76CE051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5996" y="2949963"/>
            <a:ext cx="5067793" cy="301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0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32084" y="526060"/>
            <a:ext cx="1199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W jaki sposób upamiętniamy poległych Polaków?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2F21930-93B8-4748-A707-0A01D36226D0}"/>
              </a:ext>
            </a:extLst>
          </p:cNvPr>
          <p:cNvSpPr txBox="1"/>
          <p:nvPr/>
        </p:nvSpPr>
        <p:spPr>
          <a:xfrm>
            <a:off x="393030" y="1175928"/>
            <a:ext cx="1127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Po II Wojnie Światowej w miejscach, gdzie mordowano Polaków utworzono </a:t>
            </a:r>
            <a:r>
              <a:rPr lang="pl-PL" sz="2400" b="1" dirty="0">
                <a:solidFill>
                  <a:srgbClr val="663300"/>
                </a:solidFill>
                <a:latin typeface="AntykwaTorunska" panose="02000503080000020004" pitchFamily="2" charset="0"/>
              </a:rPr>
              <a:t>Miejsca Pamięci Narodowej </a:t>
            </a: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oraz ustawiono pomniki i tablice informujące o zbrodniach  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03CD014F-A3D8-4322-923B-A974E78B08CC}"/>
              </a:ext>
            </a:extLst>
          </p:cNvPr>
          <p:cNvGrpSpPr/>
          <p:nvPr/>
        </p:nvGrpSpPr>
        <p:grpSpPr>
          <a:xfrm>
            <a:off x="4344695" y="2606998"/>
            <a:ext cx="3772281" cy="3345652"/>
            <a:chOff x="1493929" y="2362686"/>
            <a:chExt cx="3772281" cy="3345652"/>
          </a:xfrm>
        </p:grpSpPr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6F28447E-D087-44A3-83DB-A341342D9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929" y="2362686"/>
              <a:ext cx="3772281" cy="2829211"/>
            </a:xfrm>
            <a:prstGeom prst="rect">
              <a:avLst/>
            </a:prstGeom>
          </p:spPr>
        </p:pic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AF4008FD-25A3-4967-BA8E-D3D3103EF468}"/>
                </a:ext>
              </a:extLst>
            </p:cNvPr>
            <p:cNvSpPr txBox="1"/>
            <p:nvPr/>
          </p:nvSpPr>
          <p:spPr>
            <a:xfrm>
              <a:off x="1493929" y="5062007"/>
              <a:ext cx="377228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Pomnik pomordowanych </a:t>
              </a:r>
            </a:p>
            <a:p>
              <a:pPr algn="ctr"/>
              <a:r>
                <a:rPr lang="pl-PL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Żydówek w </a:t>
              </a:r>
              <a:r>
                <a:rPr lang="pl-PL" dirty="0" err="1">
                  <a:solidFill>
                    <a:srgbClr val="663300"/>
                  </a:solidFill>
                  <a:latin typeface="AntykwaTorunska" panose="02000503080000020004" pitchFamily="2" charset="0"/>
                </a:rPr>
                <a:t>Chorabiu</a:t>
              </a:r>
              <a:r>
                <a:rPr lang="pl-PL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 </a:t>
              </a:r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17979936-622D-44DE-B585-1AC4C882156F}"/>
              </a:ext>
            </a:extLst>
          </p:cNvPr>
          <p:cNvGrpSpPr/>
          <p:nvPr/>
        </p:nvGrpSpPr>
        <p:grpSpPr>
          <a:xfrm>
            <a:off x="8158727" y="2132129"/>
            <a:ext cx="3872849" cy="3204670"/>
            <a:chOff x="8156536" y="2362686"/>
            <a:chExt cx="3772281" cy="3034234"/>
          </a:xfrm>
        </p:grpSpPr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7024C2CF-D194-4531-A3BD-86617DB15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495" y="2362686"/>
              <a:ext cx="3304674" cy="2478506"/>
            </a:xfrm>
            <a:prstGeom prst="rect">
              <a:avLst/>
            </a:prstGeom>
          </p:spPr>
        </p:pic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EF4465B5-2DB4-4611-ADE1-1FC5E84265A5}"/>
                </a:ext>
              </a:extLst>
            </p:cNvPr>
            <p:cNvSpPr txBox="1"/>
            <p:nvPr/>
          </p:nvSpPr>
          <p:spPr>
            <a:xfrm>
              <a:off x="8156536" y="4750589"/>
              <a:ext cx="377228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Pomnik pomordowanych </a:t>
              </a:r>
            </a:p>
            <a:p>
              <a:pPr algn="ctr"/>
              <a:r>
                <a:rPr lang="pl-PL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harcerzy w Olku </a:t>
              </a:r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19C15CE5-5660-4D66-8754-3D29F7D27DE7}"/>
              </a:ext>
            </a:extLst>
          </p:cNvPr>
          <p:cNvGrpSpPr/>
          <p:nvPr/>
        </p:nvGrpSpPr>
        <p:grpSpPr>
          <a:xfrm>
            <a:off x="275002" y="2309525"/>
            <a:ext cx="4027942" cy="3319959"/>
            <a:chOff x="2068058" y="2478505"/>
            <a:chExt cx="4027942" cy="3319959"/>
          </a:xfrm>
        </p:grpSpPr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9A7B646A-39EC-4A1B-BD22-EE43AF1FA6BA}"/>
                </a:ext>
              </a:extLst>
            </p:cNvPr>
            <p:cNvSpPr txBox="1"/>
            <p:nvPr/>
          </p:nvSpPr>
          <p:spPr>
            <a:xfrm>
              <a:off x="2323719" y="4875134"/>
              <a:ext cx="377228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Pomnik pomordowanych </a:t>
              </a:r>
            </a:p>
            <a:p>
              <a:pPr algn="ctr"/>
              <a:r>
                <a:rPr lang="pl-PL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podczas Zbrodni Pomorskiej w Toruniu </a:t>
              </a:r>
            </a:p>
          </p:txBody>
        </p:sp>
        <p:pic>
          <p:nvPicPr>
            <p:cNvPr id="23" name="Obraz 22">
              <a:extLst>
                <a:ext uri="{FF2B5EF4-FFF2-40B4-BE49-F238E27FC236}">
                  <a16:creationId xmlns:a16="http://schemas.microsoft.com/office/drawing/2014/main" id="{BF3657C4-B99E-41BE-B919-87E36E8AE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8058" y="2478505"/>
              <a:ext cx="3930431" cy="236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199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33" y="5915322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136356" y="526060"/>
            <a:ext cx="12055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W jaki sposób upamiętniamy poległych Polaków?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2F21930-93B8-4748-A707-0A01D36226D0}"/>
              </a:ext>
            </a:extLst>
          </p:cNvPr>
          <p:cNvSpPr txBox="1"/>
          <p:nvPr/>
        </p:nvSpPr>
        <p:spPr>
          <a:xfrm>
            <a:off x="235931" y="1539537"/>
            <a:ext cx="5394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Jednym z Miejsc Pamięci Narodowej upamiętniających Zbrodnię Pomorską jest Barbarka.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7407182-7EF8-4263-A296-4F33B71B2E0B}"/>
              </a:ext>
            </a:extLst>
          </p:cNvPr>
          <p:cNvGrpSpPr/>
          <p:nvPr/>
        </p:nvGrpSpPr>
        <p:grpSpPr>
          <a:xfrm>
            <a:off x="5975684" y="1109357"/>
            <a:ext cx="4572000" cy="3839632"/>
            <a:chOff x="5630780" y="1422178"/>
            <a:chExt cx="6365774" cy="4454824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4E8CF794-65F2-490C-934A-A142553C7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0432" y="1422178"/>
              <a:ext cx="5977038" cy="3984692"/>
            </a:xfrm>
            <a:prstGeom prst="rect">
              <a:avLst/>
            </a:prstGeom>
          </p:spPr>
        </p:pic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BAFB2C74-E9FB-4B4E-B333-8CE6C2BF8975}"/>
                </a:ext>
              </a:extLst>
            </p:cNvPr>
            <p:cNvSpPr txBox="1"/>
            <p:nvPr/>
          </p:nvSpPr>
          <p:spPr>
            <a:xfrm>
              <a:off x="5630780" y="5507670"/>
              <a:ext cx="63657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l-PL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Pomnik rzeźbiarza Mariana Molendy ustawiono w 2009 r.   </a:t>
              </a:r>
            </a:p>
          </p:txBody>
        </p:sp>
      </p:grpSp>
      <p:pic>
        <p:nvPicPr>
          <p:cNvPr id="13" name="Obraz 12">
            <a:extLst>
              <a:ext uri="{FF2B5EF4-FFF2-40B4-BE49-F238E27FC236}">
                <a16:creationId xmlns:a16="http://schemas.microsoft.com/office/drawing/2014/main" id="{59AC34ED-ABC5-4CC6-B2D5-9686EA2A9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20" y="2701546"/>
            <a:ext cx="4341469" cy="325610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74B7680-7ED6-40C2-A882-B7B45102B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0" y="2739866"/>
            <a:ext cx="4563928" cy="313713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DBACBB58-EA68-4865-98E1-42FF1E9E1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9" y="2701546"/>
            <a:ext cx="4563928" cy="3422946"/>
          </a:xfrm>
          <a:prstGeom prst="rect">
            <a:avLst/>
          </a:prstGeom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76D6AD92-F31E-48F7-9A3E-8ABDCCB05326}"/>
              </a:ext>
            </a:extLst>
          </p:cNvPr>
          <p:cNvGrpSpPr/>
          <p:nvPr/>
        </p:nvGrpSpPr>
        <p:grpSpPr>
          <a:xfrm>
            <a:off x="9037788" y="5174570"/>
            <a:ext cx="2807075" cy="1481503"/>
            <a:chOff x="316505" y="4804531"/>
            <a:chExt cx="2807075" cy="1481503"/>
          </a:xfrm>
        </p:grpSpPr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BDED8303-0A60-41D4-AB84-145E2D513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3513" y="4804531"/>
              <a:ext cx="2673061" cy="946148"/>
            </a:xfrm>
            <a:prstGeom prst="rect">
              <a:avLst/>
            </a:prstGeom>
          </p:spPr>
        </p:pic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EDDAE81A-9D1C-4396-88AD-454915DAC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6505" y="5750679"/>
              <a:ext cx="2807075" cy="403942"/>
            </a:xfrm>
            <a:prstGeom prst="rect">
              <a:avLst/>
            </a:prstGeom>
          </p:spPr>
        </p:pic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318EE01C-7545-42E4-B76F-719DD7E2096B}"/>
                </a:ext>
              </a:extLst>
            </p:cNvPr>
            <p:cNvSpPr txBox="1"/>
            <p:nvPr/>
          </p:nvSpPr>
          <p:spPr>
            <a:xfrm>
              <a:off x="417412" y="4847706"/>
              <a:ext cx="263916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Tutaj masz link do filmu o wydarzeniach na Barbarce</a:t>
              </a:r>
            </a:p>
            <a:p>
              <a:pPr algn="ctr"/>
              <a:endParaRPr lang="pl-PL" sz="1400" dirty="0">
                <a:solidFill>
                  <a:srgbClr val="663300"/>
                </a:solidFill>
                <a:latin typeface="AntykwaTorunska" panose="02000503080000020004" pitchFamily="2" charset="0"/>
              </a:endParaRPr>
            </a:p>
          </p:txBody>
        </p:sp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779885AB-C59E-4B58-8C4F-3D1F1FB2A634}"/>
                </a:ext>
              </a:extLst>
            </p:cNvPr>
            <p:cNvSpPr txBox="1"/>
            <p:nvPr/>
          </p:nvSpPr>
          <p:spPr>
            <a:xfrm>
              <a:off x="417412" y="5762814"/>
              <a:ext cx="2639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film o MPN Barbarka</a:t>
              </a:r>
            </a:p>
            <a:p>
              <a:pPr algn="ctr"/>
              <a:endParaRPr lang="pl-PL" sz="1400" dirty="0">
                <a:solidFill>
                  <a:srgbClr val="663300"/>
                </a:solidFill>
                <a:latin typeface="AntykwaTorunska" panose="0200050308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0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486</Words>
  <Application>Microsoft Office PowerPoint</Application>
  <PresentationFormat>Panoramiczny</PresentationFormat>
  <Paragraphs>69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Calibri</vt:lpstr>
      <vt:lpstr>Arial</vt:lpstr>
      <vt:lpstr>Calibri Light</vt:lpstr>
      <vt:lpstr>AntykwaTorunska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Agencja Reklamowa GALL s.c. P. Zasuwa L. Milewski</dc:creator>
  <cp:lastModifiedBy>Dell</cp:lastModifiedBy>
  <cp:revision>110</cp:revision>
  <dcterms:created xsi:type="dcterms:W3CDTF">2022-09-20T11:16:20Z</dcterms:created>
  <dcterms:modified xsi:type="dcterms:W3CDTF">2022-11-28T10:40:05Z</dcterms:modified>
</cp:coreProperties>
</file>